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1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77" r:id="rId4"/>
    <p:sldMasterId id="2147483680" r:id="rId5"/>
    <p:sldMasterId id="2147483683" r:id="rId6"/>
    <p:sldMasterId id="2147483686" r:id="rId7"/>
    <p:sldMasterId id="2147483689" r:id="rId8"/>
    <p:sldMasterId id="2147483692" r:id="rId9"/>
    <p:sldMasterId id="2147483695" r:id="rId10"/>
    <p:sldMasterId id="2147483698" r:id="rId11"/>
    <p:sldMasterId id="2147483702" r:id="rId12"/>
  </p:sldMasterIdLst>
  <p:notesMasterIdLst>
    <p:notesMasterId r:id="rId59"/>
  </p:notesMasterIdLst>
  <p:sldIdLst>
    <p:sldId id="273" r:id="rId13"/>
    <p:sldId id="275" r:id="rId14"/>
    <p:sldId id="281" r:id="rId15"/>
    <p:sldId id="278" r:id="rId16"/>
    <p:sldId id="279" r:id="rId17"/>
    <p:sldId id="280" r:id="rId18"/>
    <p:sldId id="276" r:id="rId19"/>
    <p:sldId id="277" r:id="rId20"/>
    <p:sldId id="257" r:id="rId21"/>
    <p:sldId id="282" r:id="rId22"/>
    <p:sldId id="288" r:id="rId23"/>
    <p:sldId id="292" r:id="rId24"/>
    <p:sldId id="294" r:id="rId25"/>
    <p:sldId id="289" r:id="rId26"/>
    <p:sldId id="283" r:id="rId27"/>
    <p:sldId id="290" r:id="rId28"/>
    <p:sldId id="291" r:id="rId29"/>
    <p:sldId id="293" r:id="rId30"/>
    <p:sldId id="295" r:id="rId31"/>
    <p:sldId id="299" r:id="rId32"/>
    <p:sldId id="258" r:id="rId33"/>
    <p:sldId id="300" r:id="rId34"/>
    <p:sldId id="301" r:id="rId35"/>
    <p:sldId id="296" r:id="rId36"/>
    <p:sldId id="302" r:id="rId37"/>
    <p:sldId id="286" r:id="rId38"/>
    <p:sldId id="284" r:id="rId39"/>
    <p:sldId id="306" r:id="rId40"/>
    <p:sldId id="307" r:id="rId41"/>
    <p:sldId id="259" r:id="rId42"/>
    <p:sldId id="308" r:id="rId43"/>
    <p:sldId id="309" r:id="rId44"/>
    <p:sldId id="297" r:id="rId45"/>
    <p:sldId id="298" r:id="rId46"/>
    <p:sldId id="312" r:id="rId47"/>
    <p:sldId id="303" r:id="rId48"/>
    <p:sldId id="304" r:id="rId49"/>
    <p:sldId id="305" r:id="rId50"/>
    <p:sldId id="310" r:id="rId51"/>
    <p:sldId id="260" r:id="rId52"/>
    <p:sldId id="314" r:id="rId53"/>
    <p:sldId id="313" r:id="rId54"/>
    <p:sldId id="315" r:id="rId55"/>
    <p:sldId id="261" r:id="rId56"/>
    <p:sldId id="262" r:id="rId57"/>
    <p:sldId id="263" r:id="rId58"/>
  </p:sldIdLst>
  <p:sldSz cx="12192000" cy="6858000"/>
  <p:notesSz cx="6858000" cy="91440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5C5"/>
    <a:srgbClr val="FBAA31"/>
    <a:srgbClr val="419797"/>
    <a:srgbClr val="CCE2EF"/>
    <a:srgbClr val="656667"/>
    <a:srgbClr val="599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4" autoAdjust="0"/>
    <p:restoredTop sz="66667" autoAdjust="0"/>
  </p:normalViewPr>
  <p:slideViewPr>
    <p:cSldViewPr snapToGrid="0">
      <p:cViewPr varScale="1">
        <p:scale>
          <a:sx n="76" d="100"/>
          <a:sy n="76" d="100"/>
        </p:scale>
        <p:origin x="166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D93C7-689C-4BFB-AF3A-6364DDE3ED9E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E2C92-3C86-4D63-9B4D-282C39F1A27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917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E2C92-3C86-4D63-9B4D-282C39F1A27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8722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Inicialmente</a:t>
            </a:r>
            <a:r>
              <a:rPr lang="pt-PT" baseline="0" dirty="0"/>
              <a:t> comece por, com a ajuda da turma, identificar quais os nomes das aplicações. Posteriormente, identifique quais correspondem a uma rede social ou não.</a:t>
            </a:r>
          </a:p>
          <a:p>
            <a:endParaRPr lang="pt-PT" baseline="0" dirty="0"/>
          </a:p>
          <a:p>
            <a:r>
              <a:rPr lang="pt-PT" baseline="0" dirty="0"/>
              <a:t>1ª Linha: </a:t>
            </a:r>
            <a:r>
              <a:rPr lang="pt-PT" baseline="0" dirty="0" err="1"/>
              <a:t>Facebook</a:t>
            </a:r>
            <a:r>
              <a:rPr lang="pt-PT" baseline="0" dirty="0"/>
              <a:t>, </a:t>
            </a:r>
            <a:r>
              <a:rPr lang="pt-PT" baseline="0" dirty="0" err="1"/>
              <a:t>Twitter</a:t>
            </a:r>
            <a:r>
              <a:rPr lang="pt-PT" baseline="0" dirty="0"/>
              <a:t>, </a:t>
            </a:r>
            <a:r>
              <a:rPr lang="pt-PT" baseline="0" dirty="0" err="1"/>
              <a:t>Snapchat</a:t>
            </a:r>
            <a:r>
              <a:rPr lang="pt-PT" baseline="0" dirty="0"/>
              <a:t>, </a:t>
            </a:r>
            <a:r>
              <a:rPr lang="pt-PT" baseline="0" dirty="0" err="1"/>
              <a:t>Kik</a:t>
            </a:r>
            <a:r>
              <a:rPr lang="pt-PT" baseline="0" dirty="0"/>
              <a:t>, Messenger, </a:t>
            </a:r>
            <a:r>
              <a:rPr lang="pt-PT" baseline="0" dirty="0" err="1"/>
              <a:t>Tinder</a:t>
            </a:r>
            <a:endParaRPr lang="pt-PT" baseline="0" dirty="0"/>
          </a:p>
          <a:p>
            <a:endParaRPr lang="pt-PT" baseline="0" dirty="0"/>
          </a:p>
          <a:p>
            <a:r>
              <a:rPr lang="pt-PT" baseline="0" dirty="0"/>
              <a:t>2ª Linha: </a:t>
            </a:r>
            <a:r>
              <a:rPr lang="pt-PT" baseline="0" dirty="0" err="1"/>
              <a:t>Facetime</a:t>
            </a:r>
            <a:r>
              <a:rPr lang="pt-PT" baseline="0" dirty="0"/>
              <a:t>, </a:t>
            </a:r>
            <a:r>
              <a:rPr lang="pt-PT" baseline="0" dirty="0" err="1"/>
              <a:t>Tumblr</a:t>
            </a:r>
            <a:r>
              <a:rPr lang="pt-PT" baseline="0" dirty="0"/>
              <a:t>, </a:t>
            </a:r>
            <a:r>
              <a:rPr lang="pt-PT" baseline="0" dirty="0" err="1"/>
              <a:t>Dropbox</a:t>
            </a:r>
            <a:r>
              <a:rPr lang="pt-PT" baseline="0" dirty="0"/>
              <a:t>, Google Drive, </a:t>
            </a:r>
            <a:r>
              <a:rPr lang="pt-PT" baseline="0" dirty="0" err="1"/>
              <a:t>Spotify</a:t>
            </a:r>
            <a:r>
              <a:rPr lang="pt-PT" baseline="0" dirty="0"/>
              <a:t>, </a:t>
            </a:r>
            <a:r>
              <a:rPr lang="pt-PT" baseline="0" dirty="0" err="1"/>
              <a:t>iCloud</a:t>
            </a:r>
            <a:endParaRPr lang="pt-PT" baseline="0" dirty="0"/>
          </a:p>
          <a:p>
            <a:endParaRPr lang="pt-PT" baseline="0" dirty="0"/>
          </a:p>
          <a:p>
            <a:r>
              <a:rPr lang="pt-PT" baseline="0" dirty="0"/>
              <a:t>3ª Linha: </a:t>
            </a:r>
            <a:r>
              <a:rPr lang="pt-PT" baseline="0" dirty="0" err="1"/>
              <a:t>Whatsapp</a:t>
            </a:r>
            <a:r>
              <a:rPr lang="pt-PT" baseline="0" dirty="0"/>
              <a:t>, </a:t>
            </a:r>
            <a:r>
              <a:rPr lang="pt-PT" baseline="0" dirty="0" err="1"/>
              <a:t>Skype</a:t>
            </a:r>
            <a:r>
              <a:rPr lang="pt-PT" baseline="0" dirty="0"/>
              <a:t>, </a:t>
            </a:r>
            <a:r>
              <a:rPr lang="pt-PT" baseline="0" dirty="0" err="1"/>
              <a:t>Pinterest</a:t>
            </a:r>
            <a:r>
              <a:rPr lang="pt-PT" baseline="0" dirty="0"/>
              <a:t>, </a:t>
            </a:r>
            <a:r>
              <a:rPr lang="pt-PT" baseline="0" dirty="0" err="1"/>
              <a:t>Ask.Fm</a:t>
            </a:r>
            <a:r>
              <a:rPr lang="pt-PT" baseline="0" dirty="0"/>
              <a:t>, </a:t>
            </a:r>
            <a:r>
              <a:rPr lang="pt-PT" baseline="0" dirty="0" err="1"/>
              <a:t>Instagram</a:t>
            </a:r>
            <a:r>
              <a:rPr lang="pt-PT" baseline="0" dirty="0"/>
              <a:t>, </a:t>
            </a:r>
            <a:r>
              <a:rPr lang="pt-PT" baseline="0" dirty="0" err="1"/>
              <a:t>Youtube</a:t>
            </a:r>
            <a:endParaRPr lang="pt-PT" baseline="0" dirty="0"/>
          </a:p>
          <a:p>
            <a:endParaRPr lang="pt-PT" baseline="0" dirty="0"/>
          </a:p>
          <a:p>
            <a:r>
              <a:rPr lang="pt-PT" baseline="0" dirty="0"/>
              <a:t>Nota: </a:t>
            </a:r>
            <a:r>
              <a:rPr lang="pt-PT" baseline="0" dirty="0" err="1"/>
              <a:t>Kik</a:t>
            </a:r>
            <a:r>
              <a:rPr lang="pt-PT" baseline="0" dirty="0"/>
              <a:t>, Messenger, </a:t>
            </a:r>
            <a:r>
              <a:rPr lang="pt-PT" baseline="0" dirty="0" err="1"/>
              <a:t>Whatsapp</a:t>
            </a:r>
            <a:r>
              <a:rPr lang="pt-PT" baseline="0" dirty="0"/>
              <a:t> e </a:t>
            </a:r>
            <a:r>
              <a:rPr lang="pt-PT" baseline="0" dirty="0" err="1"/>
              <a:t>Skype</a:t>
            </a:r>
            <a:r>
              <a:rPr lang="pt-PT" baseline="0" dirty="0"/>
              <a:t> são aplicações de mensagens instantâneas (embora o </a:t>
            </a:r>
            <a:r>
              <a:rPr lang="pt-PT" baseline="0" dirty="0" err="1"/>
              <a:t>messenger</a:t>
            </a:r>
            <a:r>
              <a:rPr lang="pt-PT" baseline="0" dirty="0"/>
              <a:t> esteja integrado no </a:t>
            </a:r>
            <a:r>
              <a:rPr lang="pt-PT" baseline="0" dirty="0" err="1"/>
              <a:t>Facebook</a:t>
            </a:r>
            <a:r>
              <a:rPr lang="pt-PT" baseline="0" dirty="0"/>
              <a:t>) e não redes sociais.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E2C92-3C86-4D63-9B4D-282C39F1A27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3060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Através de uma fotografia com georreferenciação</a:t>
            </a:r>
            <a:r>
              <a:rPr lang="pt-PT" baseline="0" dirty="0"/>
              <a:t> é possível obtermos a localização de posicionamento nas propriedades do ficheiro. O </a:t>
            </a:r>
            <a:r>
              <a:rPr lang="pt-PT" baseline="0" dirty="0" err="1"/>
              <a:t>google</a:t>
            </a:r>
            <a:r>
              <a:rPr lang="pt-PT" baseline="0" dirty="0"/>
              <a:t> tem uma plataforma que permite a conversão das coordenadas e representação das mesmas num mapa. Consequências? É possível encontrar o local onde foi tirada a foto, o que pode ser grave quando falamos de habitações, escolas, e outros locais que fazem parte do trajeto habitual dos menores.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E2C92-3C86-4D63-9B4D-282C39F1A27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8593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Video</a:t>
            </a:r>
            <a:r>
              <a:rPr lang="pt-PT" dirty="0"/>
              <a:t> net com </a:t>
            </a:r>
            <a:r>
              <a:rPr lang="pt-PT" dirty="0" err="1"/>
              <a:t>consciencia</a:t>
            </a:r>
            <a:r>
              <a:rPr lang="pt-PT" dirty="0"/>
              <a:t> jogos (10)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E2C92-3C86-4D63-9B4D-282C39F1A27F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047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Add</a:t>
            </a:r>
            <a:r>
              <a:rPr lang="pt-PT" dirty="0"/>
              <a:t> vídeo Net com consciência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E2C92-3C86-4D63-9B4D-282C39F1A27F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032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 </a:t>
            </a:r>
            <a:r>
              <a:rPr lang="pt-PT" dirty="0" err="1"/>
              <a:t>icone</a:t>
            </a:r>
            <a:r>
              <a:rPr lang="pt-PT" baseline="0" dirty="0"/>
              <a:t> de </a:t>
            </a:r>
            <a:r>
              <a:rPr lang="pt-PT" baseline="0" dirty="0" err="1"/>
              <a:t>excel</a:t>
            </a:r>
            <a:r>
              <a:rPr lang="pt-PT" baseline="0" dirty="0"/>
              <a:t> serve para contar a história de como os agressores </a:t>
            </a:r>
            <a:r>
              <a:rPr lang="pt-PT" baseline="0" dirty="0" err="1"/>
              <a:t>coleccionam</a:t>
            </a:r>
            <a:r>
              <a:rPr lang="pt-PT" baseline="0" dirty="0"/>
              <a:t> dados sobre as vítimas. Muitas vezes recorrem a tabelas de </a:t>
            </a:r>
            <a:r>
              <a:rPr lang="pt-PT" baseline="0" dirty="0" err="1"/>
              <a:t>excel</a:t>
            </a:r>
            <a:r>
              <a:rPr lang="pt-PT" baseline="0" dirty="0"/>
              <a:t> para irem identificando pormenores e respostas a determinadas questões, para facilitar a interação com o jovem.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E2C92-3C86-4D63-9B4D-282C39F1A27F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4769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 </a:t>
            </a:r>
            <a:r>
              <a:rPr lang="pt-PT" dirty="0" err="1"/>
              <a:t>icone</a:t>
            </a:r>
            <a:r>
              <a:rPr lang="pt-PT" baseline="0" dirty="0"/>
              <a:t> de </a:t>
            </a:r>
            <a:r>
              <a:rPr lang="pt-PT" baseline="0" dirty="0" err="1"/>
              <a:t>excel</a:t>
            </a:r>
            <a:r>
              <a:rPr lang="pt-PT" baseline="0" dirty="0"/>
              <a:t> serve para contar a história de como os agressores </a:t>
            </a:r>
            <a:r>
              <a:rPr lang="pt-PT" baseline="0" dirty="0" err="1"/>
              <a:t>coleccionam</a:t>
            </a:r>
            <a:r>
              <a:rPr lang="pt-PT" baseline="0" dirty="0"/>
              <a:t> dados sobre as vítimas. Muitas vezes recorrem a tabelas de </a:t>
            </a:r>
            <a:r>
              <a:rPr lang="pt-PT" baseline="0" dirty="0" err="1"/>
              <a:t>excel</a:t>
            </a:r>
            <a:r>
              <a:rPr lang="pt-PT" baseline="0" dirty="0"/>
              <a:t> para irem identificando pormenores e respostas a determinadas questões, para facilitar a interação com o jovem.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E2C92-3C86-4D63-9B4D-282C39F1A27F}" type="slidenum">
              <a:rPr lang="pt-PT" smtClean="0">
                <a:solidFill>
                  <a:prstClr val="black"/>
                </a:solidFill>
              </a:rPr>
              <a:pPr/>
              <a:t>43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6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21.xml"/><Relationship Id="rId7" Type="http://schemas.openxmlformats.org/officeDocument/2006/relationships/slide" Target="../slides/slide4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slide" Target="../slides/slide9.xml"/><Relationship Id="rId5" Type="http://schemas.openxmlformats.org/officeDocument/2006/relationships/slide" Target="../slides/slide30.xml"/><Relationship Id="rId10" Type="http://schemas.openxmlformats.org/officeDocument/2006/relationships/slide" Target="../slides/slide46.xml"/><Relationship Id="rId4" Type="http://schemas.openxmlformats.org/officeDocument/2006/relationships/image" Target="../media/image2.png"/><Relationship Id="rId9" Type="http://schemas.openxmlformats.org/officeDocument/2006/relationships/slide" Target="../slides/slide4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slide" Target="../slides/slide40.xml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slide" Target="../slides/slide30.xml"/><Relationship Id="rId5" Type="http://schemas.openxmlformats.org/officeDocument/2006/relationships/slide" Target="../slides/slide21.xml"/><Relationship Id="rId4" Type="http://schemas.openxmlformats.org/officeDocument/2006/relationships/slide" Target="../slides/slide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460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9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50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63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9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17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33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6887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18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102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5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  <a:latin typeface="+mn-lt"/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570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0715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070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070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070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070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09600" y="689771"/>
            <a:ext cx="10972800" cy="727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defRPr>
                <a:solidFill>
                  <a:srgbClr val="222222"/>
                </a:solidFill>
                <a:highlight>
                  <a:srgbClr val="B0E0E6"/>
                </a:highlight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defRPr>
                <a:solidFill>
                  <a:srgbClr val="222222"/>
                </a:solidFill>
                <a:highlight>
                  <a:srgbClr val="B0E0E6"/>
                </a:highlight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defRPr>
                <a:solidFill>
                  <a:srgbClr val="222222"/>
                </a:solidFill>
                <a:highlight>
                  <a:srgbClr val="B0E0E6"/>
                </a:highlight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defRPr>
                <a:solidFill>
                  <a:srgbClr val="222222"/>
                </a:solidFill>
                <a:highlight>
                  <a:srgbClr val="B0E0E6"/>
                </a:highlight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defRPr>
                <a:solidFill>
                  <a:srgbClr val="222222"/>
                </a:solidFill>
                <a:highlight>
                  <a:srgbClr val="B0E0E6"/>
                </a:highlight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defRPr>
                <a:solidFill>
                  <a:srgbClr val="222222"/>
                </a:solidFill>
                <a:highlight>
                  <a:srgbClr val="B0E0E6"/>
                </a:highlight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defRPr>
                <a:solidFill>
                  <a:srgbClr val="222222"/>
                </a:solidFill>
                <a:highlight>
                  <a:srgbClr val="B0E0E6"/>
                </a:highlight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defRPr>
                <a:solidFill>
                  <a:srgbClr val="222222"/>
                </a:solidFill>
                <a:highlight>
                  <a:srgbClr val="B0E0E6"/>
                </a:highlight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defRPr>
                <a:solidFill>
                  <a:srgbClr val="222222"/>
                </a:solidFill>
                <a:highlight>
                  <a:srgbClr val="B0E0E6"/>
                </a:highlight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34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070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44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8337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5" y="1731268"/>
            <a:ext cx="7638902" cy="4488696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2" y="1731268"/>
            <a:ext cx="1712531" cy="142749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37" y="3827285"/>
            <a:ext cx="1712531" cy="142749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4" y="638036"/>
            <a:ext cx="1712531" cy="142749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82" y="926081"/>
            <a:ext cx="1712531" cy="1427494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12" y="660648"/>
            <a:ext cx="1712531" cy="1427494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97" y="2287365"/>
            <a:ext cx="1712531" cy="1427494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5" y="3975616"/>
            <a:ext cx="1712531" cy="1427494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4170405" y="283591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181245" y="2725427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9174851" y="2275589"/>
            <a:ext cx="220980" cy="220980"/>
          </a:xfrm>
          <a:prstGeom prst="ellipse">
            <a:avLst/>
          </a:prstGeom>
          <a:solidFill>
            <a:srgbClr val="CC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4009" y="5717872"/>
            <a:ext cx="10515600" cy="1325563"/>
          </a:xfrm>
        </p:spPr>
        <p:txBody>
          <a:bodyPr/>
          <a:lstStyle>
            <a:lvl1pPr>
              <a:defRPr>
                <a:solidFill>
                  <a:srgbClr val="CCE2E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28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377530"/>
            <a:ext cx="7301631" cy="6086332"/>
          </a:xfrm>
          <a:prstGeom prst="rect">
            <a:avLst/>
          </a:prstGeom>
        </p:spPr>
      </p:pic>
      <p:sp>
        <p:nvSpPr>
          <p:cNvPr id="2" name="Rounded Rectangle 1">
            <a:hlinkClick r:id="rId3" action="ppaction://hlinksldjump"/>
          </p:cNvPr>
          <p:cNvSpPr/>
          <p:nvPr userDrawn="1"/>
        </p:nvSpPr>
        <p:spPr>
          <a:xfrm>
            <a:off x="8755117" y="5244662"/>
            <a:ext cx="2606566" cy="1082566"/>
          </a:xfrm>
          <a:prstGeom prst="roundRect">
            <a:avLst>
              <a:gd name="adj" fmla="val 50000"/>
            </a:avLst>
          </a:prstGeom>
          <a:solidFill>
            <a:srgbClr val="CCE2EF"/>
          </a:solidFill>
          <a:ln w="38100">
            <a:solidFill>
              <a:srgbClr val="599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5996BB"/>
                </a:solidFill>
              </a:rPr>
              <a:t>Continue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9393" y="365125"/>
            <a:ext cx="3825765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CCE2E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0875" y="1344613"/>
            <a:ext cx="6873875" cy="480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897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hlinkClick r:id="rId3" action="ppaction://hlinksldjump"/>
          </p:cNvPr>
          <p:cNvSpPr/>
          <p:nvPr userDrawn="1"/>
        </p:nvSpPr>
        <p:spPr>
          <a:xfrm>
            <a:off x="1648603" y="5950162"/>
            <a:ext cx="789797" cy="907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 userDrawn="1"/>
        </p:nvSpPr>
        <p:spPr>
          <a:xfrm>
            <a:off x="2879304" y="5943600"/>
            <a:ext cx="78979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 userDrawn="1"/>
        </p:nvSpPr>
        <p:spPr>
          <a:xfrm>
            <a:off x="4109794" y="5935133"/>
            <a:ext cx="789797" cy="922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 userDrawn="1"/>
        </p:nvSpPr>
        <p:spPr>
          <a:xfrm>
            <a:off x="5317492" y="5950162"/>
            <a:ext cx="789797" cy="907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 userDrawn="1"/>
        </p:nvSpPr>
        <p:spPr>
          <a:xfrm>
            <a:off x="6525191" y="5950161"/>
            <a:ext cx="789797" cy="907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hlinkClick r:id="" action="ppaction://noaction"/>
          </p:cNvPr>
          <p:cNvSpPr/>
          <p:nvPr userDrawn="1"/>
        </p:nvSpPr>
        <p:spPr>
          <a:xfrm>
            <a:off x="7744391" y="5950160"/>
            <a:ext cx="789797" cy="907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" action="ppaction://noaction"/>
          </p:cNvPr>
          <p:cNvSpPr/>
          <p:nvPr userDrawn="1"/>
        </p:nvSpPr>
        <p:spPr>
          <a:xfrm>
            <a:off x="8963378" y="5935132"/>
            <a:ext cx="789797" cy="922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hlinkClick r:id="" action="ppaction://noaction"/>
          </p:cNvPr>
          <p:cNvSpPr/>
          <p:nvPr userDrawn="1"/>
        </p:nvSpPr>
        <p:spPr>
          <a:xfrm>
            <a:off x="10183003" y="5935132"/>
            <a:ext cx="789797" cy="922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91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4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1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3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92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47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10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93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E7EE2-3574-41DF-8CC5-12F6FE4ADE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995E1-2B89-427C-9E4C-FC106F2D55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55154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09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71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8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47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47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47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834B-92FA-4474-9B4E-F3ECE8DC576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12/17/2019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88A2-9591-4AC8-8B6A-D8D14FE4477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47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12I1ZoaCWk&amp;list=PLYFk-hCP5pDPWH3uJEJ1C8n_zjNvXQKY7" TargetMode="External"/><Relationship Id="rId13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hyperlink" Target="https://www.youtube.com/watch?v=Bq_3oPfPuAo&amp;list=PLYFk-hCP5pDNjVZONhDVuTDkWK4rCACju" TargetMode="External"/><Relationship Id="rId5" Type="http://schemas.openxmlformats.org/officeDocument/2006/relationships/hyperlink" Target="https://www.youtube.com/watch?v=poiUpkmVDTg&amp;list=PLYFk-hCP5pDM-Xa5Rl4xARsT2nYFBN4Vn" TargetMode="External"/><Relationship Id="rId1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m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9.tm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5" Type="http://schemas.openxmlformats.org/officeDocument/2006/relationships/image" Target="../media/image58.jpeg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1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NP_aEbn0gQ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slide" Target="slide8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4.xml"/><Relationship Id="rId6" Type="http://schemas.openxmlformats.org/officeDocument/2006/relationships/slide" Target="slide8.xml"/><Relationship Id="rId5" Type="http://schemas.openxmlformats.org/officeDocument/2006/relationships/image" Target="../media/image97.png"/><Relationship Id="rId4" Type="http://schemas.openxmlformats.org/officeDocument/2006/relationships/hyperlink" Target="https://www.youtube.com/watch?v=LjelWvbi2w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slide" Target="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6.xml"/><Relationship Id="rId6" Type="http://schemas.openxmlformats.org/officeDocument/2006/relationships/hyperlink" Target="https://www.youtube.com/watch?v=HgnsfwTQV2A" TargetMode="External"/><Relationship Id="rId5" Type="http://schemas.openxmlformats.org/officeDocument/2006/relationships/image" Target="../media/image99.png"/><Relationship Id="rId4" Type="http://schemas.openxmlformats.org/officeDocument/2006/relationships/hyperlink" Target="https://www.youtube.com/watch?v=fHzMLSY1SQQ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xSzREwaKnM" TargetMode="Externa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7.xml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8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slide" Target="slid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5.xml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OUsiXgtHGQ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7.xml"/><Relationship Id="rId6" Type="http://schemas.openxmlformats.org/officeDocument/2006/relationships/slide" Target="slide8.xml"/><Relationship Id="rId5" Type="http://schemas.openxmlformats.org/officeDocument/2006/relationships/image" Target="../media/image115.PNG"/><Relationship Id="rId4" Type="http://schemas.openxmlformats.org/officeDocument/2006/relationships/hyperlink" Target="https://www.youtube.com/watch?v=LjelWvbi2wI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slide" Target="slide8.xml"/><Relationship Id="rId4" Type="http://schemas.openxmlformats.org/officeDocument/2006/relationships/hyperlink" Target="http://www.internetsegura.pt/chat/livehelp.php?department=1&amp;website=0&amp;cslhVISITOR=fa7ddf49adea77aeb0c6f810d1ac8668&amp;cslheg=1&amp;serversession=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etsegura.pt/quiz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microsoft.com/office/2007/relationships/hdphoto" Target="../media/hdphoto7.wdp"/><Relationship Id="rId5" Type="http://schemas.openxmlformats.org/officeDocument/2006/relationships/image" Target="../media/image116.png"/><Relationship Id="rId4" Type="http://schemas.openxmlformats.org/officeDocument/2006/relationships/slide" Target="slide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PTinternetsegura/playlists" TargetMode="External"/><Relationship Id="rId3" Type="http://schemas.openxmlformats.org/officeDocument/2006/relationships/slide" Target="slide8.xml"/><Relationship Id="rId7" Type="http://schemas.openxmlformats.org/officeDocument/2006/relationships/image" Target="../media/image118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hyperlink" Target="https://twitter.com/cispt" TargetMode="External"/><Relationship Id="rId11" Type="http://schemas.openxmlformats.org/officeDocument/2006/relationships/image" Target="../media/image120.png"/><Relationship Id="rId5" Type="http://schemas.openxmlformats.org/officeDocument/2006/relationships/image" Target="../media/image117.png"/><Relationship Id="rId10" Type="http://schemas.openxmlformats.org/officeDocument/2006/relationships/hyperlink" Target="https://www.instagram.com/internet_segura/" TargetMode="External"/><Relationship Id="rId4" Type="http://schemas.openxmlformats.org/officeDocument/2006/relationships/hyperlink" Target="https://www.facebook.com/internetsegura.pt/" TargetMode="External"/><Relationship Id="rId9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linhaalerta.internetsegura.pt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hyperlink" Target="http://www.internetsegura.pt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internetsegura.pt/linha-internet-segura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://www.seguranet.pt/" TargetMode="Externa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etterinternetforkids.eu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5" Type="http://schemas.openxmlformats.org/officeDocument/2006/relationships/hyperlink" Target="http://www.inhope.org/" TargetMode="Externa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12" Type="http://schemas.openxmlformats.org/officeDocument/2006/relationships/slide" Target="slide45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11" Type="http://schemas.openxmlformats.org/officeDocument/2006/relationships/image" Target="../media/image33.png"/><Relationship Id="rId5" Type="http://schemas.openxmlformats.org/officeDocument/2006/relationships/image" Target="../media/image30.jpeg"/><Relationship Id="rId15" Type="http://schemas.openxmlformats.org/officeDocument/2006/relationships/image" Target="../media/image35.png"/><Relationship Id="rId10" Type="http://schemas.openxmlformats.org/officeDocument/2006/relationships/slide" Target="slide46.xml"/><Relationship Id="rId4" Type="http://schemas.openxmlformats.org/officeDocument/2006/relationships/slide" Target="slide21.xml"/><Relationship Id="rId9" Type="http://schemas.openxmlformats.org/officeDocument/2006/relationships/image" Target="../media/image32.jpeg"/><Relationship Id="rId14" Type="http://schemas.openxmlformats.org/officeDocument/2006/relationships/slide" Target="slide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dro.marques\Documents\Net com Consciência\Memes Consciencia\Originais\2016-07-22 16_55_18-Windows Media Play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1" y="0"/>
            <a:ext cx="12225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398239" y="132416"/>
            <a:ext cx="2692361" cy="867730"/>
            <a:chOff x="4434713" y="1226941"/>
            <a:chExt cx="2311941" cy="745122"/>
          </a:xfrm>
          <a:solidFill>
            <a:schemeClr val="bg2"/>
          </a:solidFill>
        </p:grpSpPr>
        <p:sp>
          <p:nvSpPr>
            <p:cNvPr id="4" name="Rounded Rectangle 3"/>
            <p:cNvSpPr/>
            <p:nvPr/>
          </p:nvSpPr>
          <p:spPr>
            <a:xfrm>
              <a:off x="4434713" y="1226941"/>
              <a:ext cx="2311941" cy="745122"/>
            </a:xfrm>
            <a:prstGeom prst="roundRect">
              <a:avLst>
                <a:gd name="adj" fmla="val 8923"/>
              </a:avLst>
            </a:prstGeom>
            <a:grpFill/>
            <a:ln>
              <a:solidFill>
                <a:srgbClr val="5D9494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5" name="Picture 4" descr="C:\Users\pedro.marques\OneDrive\FCT\Internet Segura\Imagens\Logotipo Internet Segura\Internet Segura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3" t="10122" r="4403" b="10122"/>
            <a:stretch/>
          </p:blipFill>
          <p:spPr bwMode="auto">
            <a:xfrm>
              <a:off x="4497229" y="1258305"/>
              <a:ext cx="2186906" cy="681175"/>
            </a:xfrm>
            <a:prstGeom prst="rect">
              <a:avLst/>
            </a:prstGeom>
            <a:grpFill/>
            <a:extLst/>
          </p:spPr>
        </p:pic>
      </p:grpSp>
      <p:sp>
        <p:nvSpPr>
          <p:cNvPr id="12" name="TextBox 11"/>
          <p:cNvSpPr txBox="1"/>
          <p:nvPr/>
        </p:nvSpPr>
        <p:spPr>
          <a:xfrm>
            <a:off x="653144" y="887406"/>
            <a:ext cx="53688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ln>
                  <a:solidFill>
                    <a:schemeClr val="tx1"/>
                  </a:solidFill>
                </a:ln>
                <a:solidFill>
                  <a:srgbClr val="FBAA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DIA DA INTERNET</a:t>
            </a:r>
          </a:p>
          <a:p>
            <a:r>
              <a:rPr lang="pt-PT" sz="4400" b="1" dirty="0">
                <a:ln>
                  <a:solidFill>
                    <a:schemeClr val="tx1"/>
                  </a:solidFill>
                </a:ln>
                <a:solidFill>
                  <a:srgbClr val="FBAA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MAIS SEGURA</a:t>
            </a:r>
          </a:p>
          <a:p>
            <a:r>
              <a:rPr lang="pt-PT" sz="4400" b="1" dirty="0">
                <a:ln>
                  <a:solidFill>
                    <a:schemeClr val="tx1"/>
                  </a:solidFill>
                </a:ln>
                <a:solidFill>
                  <a:srgbClr val="FBAA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2017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415218" y="1312014"/>
            <a:ext cx="2675382" cy="4128305"/>
            <a:chOff x="9232900" y="1548595"/>
            <a:chExt cx="2675382" cy="4128305"/>
          </a:xfrm>
        </p:grpSpPr>
        <p:sp>
          <p:nvSpPr>
            <p:cNvPr id="10" name="Rounded Rectangle 9"/>
            <p:cNvSpPr/>
            <p:nvPr/>
          </p:nvSpPr>
          <p:spPr>
            <a:xfrm>
              <a:off x="9232900" y="1548595"/>
              <a:ext cx="2675382" cy="4128305"/>
            </a:xfrm>
            <a:prstGeom prst="roundRect">
              <a:avLst>
                <a:gd name="adj" fmla="val 8923"/>
              </a:avLst>
            </a:prstGeom>
            <a:solidFill>
              <a:schemeClr val="bg2"/>
            </a:solidFill>
            <a:ln>
              <a:solidFill>
                <a:srgbClr val="5D9494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8" name="6145A264-7216-4E9D-A079-00A91F2E3E28" descr="8D922689-1D35-4B89-9265-87BBCD154226@home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" t="15458" r="4050" b="15458"/>
            <a:stretch/>
          </p:blipFill>
          <p:spPr bwMode="auto">
            <a:xfrm>
              <a:off x="9368341" y="1680435"/>
              <a:ext cx="2404500" cy="90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6" t="3194" r="3019" b="18337"/>
            <a:stretch/>
          </p:blipFill>
          <p:spPr bwMode="auto">
            <a:xfrm>
              <a:off x="9394455" y="2643038"/>
              <a:ext cx="2352272" cy="13188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 descr="http://vouveracessibilidade.com.br/wp-content/uploads/2013/04/ad-logo.png">
              <a:hlinkClick r:id="rId8"/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6" t="27493" r="7406" b="27493"/>
            <a:stretch/>
          </p:blipFill>
          <p:spPr bwMode="auto">
            <a:xfrm>
              <a:off x="9781664" y="4021905"/>
              <a:ext cx="1577854" cy="730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9385041" y="4851159"/>
              <a:ext cx="2371100" cy="712984"/>
              <a:chOff x="5275919" y="2849150"/>
              <a:chExt cx="4127236" cy="1241050"/>
            </a:xfrm>
          </p:grpSpPr>
          <p:sp>
            <p:nvSpPr>
              <p:cNvPr id="15" name="Rounded Rectangle 14">
                <a:hlinkClick r:id="rId11"/>
              </p:cNvPr>
              <p:cNvSpPr/>
              <p:nvPr/>
            </p:nvSpPr>
            <p:spPr>
              <a:xfrm>
                <a:off x="5275919" y="2849150"/>
                <a:ext cx="4127236" cy="124105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pic>
            <p:nvPicPr>
              <p:cNvPr id="16" name="Picture 4" descr="C:\Users\pedro.marques\Desktop\1.png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9513" y="2921158"/>
                <a:ext cx="1244397" cy="105740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hlinkClick r:id="rId11"/>
              </p:cNvPr>
              <p:cNvSpPr txBox="1"/>
              <p:nvPr/>
            </p:nvSpPr>
            <p:spPr>
              <a:xfrm>
                <a:off x="6661774" y="2921155"/>
                <a:ext cx="2736305" cy="101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1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Língua Gestual Portuguesa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648726" y="5901831"/>
            <a:ext cx="10676772" cy="759002"/>
            <a:chOff x="260755" y="5479272"/>
            <a:chExt cx="9163610" cy="651434"/>
          </a:xfrm>
        </p:grpSpPr>
        <p:sp>
          <p:nvSpPr>
            <p:cNvPr id="29" name="Rounded Rectangle 28"/>
            <p:cNvSpPr/>
            <p:nvPr/>
          </p:nvSpPr>
          <p:spPr>
            <a:xfrm>
              <a:off x="260755" y="5479272"/>
              <a:ext cx="9163610" cy="651434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solidFill>
                <a:srgbClr val="5D9494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57995" y="5563971"/>
              <a:ext cx="8969131" cy="482036"/>
              <a:chOff x="372279" y="5570291"/>
              <a:chExt cx="8969131" cy="482036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88" t="23468" r="5688" b="19400"/>
              <a:stretch/>
            </p:blipFill>
            <p:spPr bwMode="auto">
              <a:xfrm>
                <a:off x="372279" y="5570291"/>
                <a:ext cx="4567452" cy="4820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10" descr="C:\Users\pedro.marques\OneDrive\FCT\Internet Segura\Imagens\Consórcio\Inhope InSafe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1537" y="5570293"/>
                <a:ext cx="839873" cy="4820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16664" y="5570292"/>
                <a:ext cx="3407940" cy="4820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7713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0" descr="https://macmagazine.com.br/wp-content/uploads/2011/02/24-facetime_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00" y="3306687"/>
            <a:ext cx="670762" cy="670762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" descr="https://upload.wikimedia.org/wikipedia/commons/c/cd/Facebook_logo_(square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51" y="196908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" descr="https://lh5.ggpht.com/0VYAvZLR9YhosF-thqm8xl8EWsCfrEY_uk2og2f59K8IOx5TfPsXjFVwxaHVnUbuEjc=w3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45" y="196908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1" descr="https://upload.wikimedia.org/wikipedia/commons/thumb/2/2a/Snapchat_Logo.png/480px-Snapchat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09" y="196908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3" descr="https://upload.wikimedia.org/wikipedia/en/2/22/Kik_Messenger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15" y="196908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9" descr="http://www.pnglogo.com/wp-content/uploads/2015/10/Twitter-Icon-PNG-0277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27" y="196908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3" descr="http://cdn.bbmlive.com/wp-content/uploads/2013/09/Tinder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374" y="196908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" descr="https://logodownload.org/wp-content/uploads/2015/04/whatsapp-logo-icon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89" y="4692445"/>
            <a:ext cx="527562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3" descr="http://3835642c2693476aa717-d4b78efce91b9730bcca725cf9bb0b37.r51.cf1.rackcdn.com/Multi-Color_Logo_thumbnail2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45" y="4692445"/>
            <a:ext cx="540000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5" descr="http://www.chicagonow.com/tween-us/files/2013/10/ask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15" y="4692445"/>
            <a:ext cx="540000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9" descr="https://upload.wikimedia.org/wikipedia/commons/e/ec/Skype-icon-new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03" y="4692445"/>
            <a:ext cx="541353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5" descr="http://icons.iconarchive.com/icons/marcus-roberto/google-play/512/YouTube-icon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374" y="4692445"/>
            <a:ext cx="540000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1" descr="https://www.ibpa-online.org/ibpa/wp-content/uploads/2014/08/650896-tumblr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27" y="3349817"/>
            <a:ext cx="540000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9" descr="https://upload.wikimedia.org/wikipedia/commons/9/9b/Logo_of_Google_Drive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15" y="3349817"/>
            <a:ext cx="540000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1" descr="https://cf.dropboxstatic.com/static/images/brand/glyph@2x-vflJ1vxbq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69" y="3349817"/>
            <a:ext cx="577800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7" descr="https://lh3.ggpht.com/eeTyBW3zE2RE63KcXwHdaC1eM6oL70vArWu_JAQ-uuDBujPvB3XUocy2nXMj42eXG0n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45" y="3349817"/>
            <a:ext cx="540000" cy="54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hape 534"/>
          <p:cNvSpPr/>
          <p:nvPr/>
        </p:nvSpPr>
        <p:spPr>
          <a:xfrm>
            <a:off x="2257178" y="2401137"/>
            <a:ext cx="470784" cy="47081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28575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" name="Shape 534"/>
          <p:cNvSpPr/>
          <p:nvPr/>
        </p:nvSpPr>
        <p:spPr>
          <a:xfrm>
            <a:off x="5092117" y="2401137"/>
            <a:ext cx="470784" cy="47081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28575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4" name="Shape 534"/>
          <p:cNvSpPr/>
          <p:nvPr/>
        </p:nvSpPr>
        <p:spPr>
          <a:xfrm>
            <a:off x="3671787" y="2401137"/>
            <a:ext cx="470784" cy="47081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28575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534"/>
          <p:cNvSpPr/>
          <p:nvPr/>
        </p:nvSpPr>
        <p:spPr>
          <a:xfrm>
            <a:off x="3671787" y="3709857"/>
            <a:ext cx="470784" cy="47081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28575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7" name="Shape 534"/>
          <p:cNvSpPr/>
          <p:nvPr/>
        </p:nvSpPr>
        <p:spPr>
          <a:xfrm>
            <a:off x="6513723" y="5124493"/>
            <a:ext cx="470784" cy="47081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28575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8" name="Shape 534"/>
          <p:cNvSpPr/>
          <p:nvPr/>
        </p:nvSpPr>
        <p:spPr>
          <a:xfrm>
            <a:off x="7928353" y="5124493"/>
            <a:ext cx="470784" cy="47081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28575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9" name="Shape 534"/>
          <p:cNvSpPr/>
          <p:nvPr/>
        </p:nvSpPr>
        <p:spPr>
          <a:xfrm>
            <a:off x="9342982" y="5124493"/>
            <a:ext cx="470784" cy="47081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28575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0" name="Shape 536"/>
          <p:cNvSpPr/>
          <p:nvPr/>
        </p:nvSpPr>
        <p:spPr>
          <a:xfrm>
            <a:off x="7924115" y="2401137"/>
            <a:ext cx="475022" cy="47505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DC14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1" name="Shape 536"/>
          <p:cNvSpPr/>
          <p:nvPr/>
        </p:nvSpPr>
        <p:spPr>
          <a:xfrm>
            <a:off x="9340863" y="2401137"/>
            <a:ext cx="475022" cy="47505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DC14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536"/>
          <p:cNvSpPr/>
          <p:nvPr/>
        </p:nvSpPr>
        <p:spPr>
          <a:xfrm>
            <a:off x="5089701" y="3709857"/>
            <a:ext cx="475022" cy="47505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DC14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3" name="Shape 536"/>
          <p:cNvSpPr/>
          <p:nvPr/>
        </p:nvSpPr>
        <p:spPr>
          <a:xfrm>
            <a:off x="6514731" y="3709857"/>
            <a:ext cx="475022" cy="47505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DC14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4" name="Shape 536"/>
          <p:cNvSpPr/>
          <p:nvPr/>
        </p:nvSpPr>
        <p:spPr>
          <a:xfrm>
            <a:off x="7924115" y="3705619"/>
            <a:ext cx="475022" cy="47505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DC14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5" name="Shape 536"/>
          <p:cNvSpPr/>
          <p:nvPr/>
        </p:nvSpPr>
        <p:spPr>
          <a:xfrm>
            <a:off x="6514731" y="2399018"/>
            <a:ext cx="475022" cy="47505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DC14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" name="Shape 536"/>
          <p:cNvSpPr/>
          <p:nvPr/>
        </p:nvSpPr>
        <p:spPr>
          <a:xfrm>
            <a:off x="3671787" y="5120255"/>
            <a:ext cx="475022" cy="47505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DC14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7" name="Shape 536"/>
          <p:cNvSpPr/>
          <p:nvPr/>
        </p:nvSpPr>
        <p:spPr>
          <a:xfrm>
            <a:off x="2266038" y="3709857"/>
            <a:ext cx="475022" cy="47505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DC14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8" name="Shape 39"/>
          <p:cNvSpPr txBox="1">
            <a:spLocks/>
          </p:cNvSpPr>
          <p:nvPr/>
        </p:nvSpPr>
        <p:spPr>
          <a:xfrm>
            <a:off x="911532" y="536898"/>
            <a:ext cx="10626418" cy="9361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60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60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60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60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60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60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60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60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60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endParaRPr lang="en" sz="3200" b="1" dirty="0">
              <a:solidFill>
                <a:schemeClr val="accent1"/>
              </a:solidFill>
              <a:latin typeface="Euphemia" panose="020B0503040102020104" pitchFamily="34" charset="0"/>
            </a:endParaRPr>
          </a:p>
        </p:txBody>
      </p:sp>
      <p:pic>
        <p:nvPicPr>
          <p:cNvPr id="79" name="Picture 2" descr="https://upload.wikimedia.org/wikipedia/commons/0/08/Pinterest-logo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11" y="4710394"/>
            <a:ext cx="499666" cy="499666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orig14.deviantart.net/7421/f/2014/091/6/8/icloud_png_by_shaiderali-d7chhc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63" y="3388583"/>
            <a:ext cx="540000" cy="54568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Shape 536"/>
          <p:cNvSpPr/>
          <p:nvPr/>
        </p:nvSpPr>
        <p:spPr>
          <a:xfrm>
            <a:off x="9373352" y="3676615"/>
            <a:ext cx="475022" cy="47505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DC14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4" name="Shape 536"/>
          <p:cNvSpPr/>
          <p:nvPr/>
        </p:nvSpPr>
        <p:spPr>
          <a:xfrm>
            <a:off x="2249400" y="5120255"/>
            <a:ext cx="475022" cy="475052"/>
          </a:xfrm>
          <a:custGeom>
            <a:avLst/>
            <a:gdLst/>
            <a:ahLst/>
            <a:cxnLst/>
            <a:rect l="0" t="0" r="0" b="0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28575" cap="rnd" cmpd="sng">
            <a:solidFill>
              <a:srgbClr val="DC14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534"/>
          <p:cNvSpPr/>
          <p:nvPr/>
        </p:nvSpPr>
        <p:spPr>
          <a:xfrm>
            <a:off x="5065469" y="5124493"/>
            <a:ext cx="470784" cy="470814"/>
          </a:xfrm>
          <a:custGeom>
            <a:avLst/>
            <a:gdLst/>
            <a:ahLst/>
            <a:cxnLst/>
            <a:rect l="0" t="0" r="0" b="0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28575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8" name="Shape 97"/>
          <p:cNvSpPr txBox="1">
            <a:spLocks/>
          </p:cNvSpPr>
          <p:nvPr/>
        </p:nvSpPr>
        <p:spPr>
          <a:xfrm>
            <a:off x="1162050" y="689770"/>
            <a:ext cx="9867900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 algn="ctr"/>
            <a:r>
              <a:rPr lang="pt-PT" kern="0" dirty="0">
                <a:latin typeface="Euphemia" panose="020B0503040102020104" pitchFamily="34" charset="0"/>
              </a:rPr>
              <a:t>Quais destas aplicações são redes sociais?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3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2" grpId="0" animBg="1"/>
      <p:bldP spid="84" grpId="0" animBg="1"/>
      <p:bldP spid="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6"/>
          <p:cNvSpPr txBox="1">
            <a:spLocks/>
          </p:cNvSpPr>
          <p:nvPr/>
        </p:nvSpPr>
        <p:spPr>
          <a:xfrm>
            <a:off x="1085850" y="1600200"/>
            <a:ext cx="48327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71A5C5"/>
                </a:solidFill>
                <a:effectLst/>
                <a:uLnTx/>
                <a:uFillTx/>
                <a:latin typeface="Euphemia" panose="020B0503040102020104" pitchFamily="34" charset="0"/>
                <a:ea typeface="Nixie One"/>
                <a:cs typeface="Nixie One"/>
                <a:sym typeface="Nixie One"/>
              </a:rPr>
              <a:t>Funções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DC143C"/>
              </a:solidFill>
              <a:effectLst/>
              <a:uLnTx/>
              <a:uFillTx/>
              <a:latin typeface="Euphemia" panose="020B0503040102020104" pitchFamily="34" charset="0"/>
              <a:ea typeface="Nixie One"/>
              <a:cs typeface="Nixie One"/>
              <a:sym typeface="Nixie One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Contactar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Partilhar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Conhecer novas pessoas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Descobrir mais informação sobre os amigos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Integrar o que fazemos no quotidiano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Promover a imagem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</p:txBody>
      </p:sp>
      <p:sp>
        <p:nvSpPr>
          <p:cNvPr id="6" name="Shape 97"/>
          <p:cNvSpPr txBox="1">
            <a:spLocks/>
          </p:cNvSpPr>
          <p:nvPr/>
        </p:nvSpPr>
        <p:spPr>
          <a:xfrm>
            <a:off x="1981200" y="689770"/>
            <a:ext cx="8229600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Redes Sociais: Funções e Riscos</a:t>
            </a:r>
          </a:p>
        </p:txBody>
      </p:sp>
      <p:sp>
        <p:nvSpPr>
          <p:cNvPr id="7" name="Shape 98"/>
          <p:cNvSpPr txBox="1">
            <a:spLocks/>
          </p:cNvSpPr>
          <p:nvPr/>
        </p:nvSpPr>
        <p:spPr>
          <a:xfrm>
            <a:off x="6825846" y="1600200"/>
            <a:ext cx="4985154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uphemia" panose="020B0503040102020104" pitchFamily="34" charset="0"/>
                <a:ea typeface="Nixie One"/>
                <a:cs typeface="Nixie One"/>
                <a:sym typeface="Nixie One"/>
              </a:rPr>
              <a:t>Riscos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DC143C"/>
              </a:solidFill>
              <a:effectLst/>
              <a:uLnTx/>
              <a:uFillTx/>
              <a:latin typeface="Euphemia" panose="020B0503040102020104" pitchFamily="34" charset="0"/>
              <a:ea typeface="Nixie One"/>
              <a:cs typeface="Nixie One"/>
              <a:sym typeface="Nixie One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Exposição a conteúdos inapropriados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Sobreexposição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Ser encontrado/ vigiado por desconhecidos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Alienação da Realidade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Adição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(…)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11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7"/>
          <p:cNvSpPr txBox="1">
            <a:spLocks/>
          </p:cNvSpPr>
          <p:nvPr/>
        </p:nvSpPr>
        <p:spPr>
          <a:xfrm>
            <a:off x="457200" y="689770"/>
            <a:ext cx="8229600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Uma história infeliz em direto</a:t>
            </a:r>
            <a:r>
              <a:rPr kumimoji="0" lang="en" sz="3600" b="0" i="0" u="none" strike="noStrike" kern="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 </a:t>
            </a:r>
            <a:endParaRPr kumimoji="0" lang="en" sz="36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highlight>
                <a:srgbClr val="B0E0E6"/>
              </a:highlight>
              <a:uLnTx/>
              <a:uFillTx/>
              <a:latin typeface="Euphemia" panose="020B0503040102020104" pitchFamily="34" charset="0"/>
              <a:sym typeface="Nixie One"/>
            </a:endParaRPr>
          </a:p>
        </p:txBody>
      </p:sp>
      <p:pic>
        <p:nvPicPr>
          <p:cNvPr id="6" name="Imagem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844824"/>
            <a:ext cx="7725853" cy="4363059"/>
          </a:xfrm>
          <a:prstGeom prst="rect">
            <a:avLst/>
          </a:prstGeom>
        </p:spPr>
      </p:pic>
      <p:pic>
        <p:nvPicPr>
          <p:cNvPr id="7" name="Picture 6" descr="http://freevector.co/wp-content/uploads/2014/01/periscope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245" y="2894223"/>
            <a:ext cx="1768953" cy="22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791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7"/>
          <p:cNvSpPr txBox="1">
            <a:spLocks/>
          </p:cNvSpPr>
          <p:nvPr/>
        </p:nvSpPr>
        <p:spPr>
          <a:xfrm>
            <a:off x="457200" y="484819"/>
            <a:ext cx="11303876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lang="en" kern="0" dirty="0">
                <a:latin typeface="Euphemia" panose="020B0503040102020104" pitchFamily="34" charset="0"/>
              </a:rPr>
              <a:t>Fotografia publicada com Georreferenciação</a:t>
            </a:r>
          </a:p>
        </p:txBody>
      </p:sp>
      <p:sp>
        <p:nvSpPr>
          <p:cNvPr id="3" name="Shape 2139"/>
          <p:cNvSpPr/>
          <p:nvPr/>
        </p:nvSpPr>
        <p:spPr>
          <a:xfrm rot="1410605" flipH="1">
            <a:off x="6918478" y="2969970"/>
            <a:ext cx="471686" cy="824721"/>
          </a:xfrm>
          <a:custGeom>
            <a:avLst/>
            <a:gdLst/>
            <a:ahLst/>
            <a:cxnLst/>
            <a:rect l="0" t="0" r="0" b="0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accent6"/>
          </a:solidFill>
          <a:ln w="3175">
            <a:solidFill>
              <a:srgbClr val="419797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4" name="Grupo 8"/>
          <p:cNvGrpSpPr/>
          <p:nvPr/>
        </p:nvGrpSpPr>
        <p:grpSpPr>
          <a:xfrm>
            <a:off x="3839853" y="1631477"/>
            <a:ext cx="2933707" cy="1480226"/>
            <a:chOff x="539552" y="1402121"/>
            <a:chExt cx="3425160" cy="1728192"/>
          </a:xfrm>
        </p:grpSpPr>
        <p:pic>
          <p:nvPicPr>
            <p:cNvPr id="5" name="Picture 2" descr="http://www.meiosepublicidade.pt/wp-content/uploads/2010/08/facebook-place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528" y="1738124"/>
              <a:ext cx="1056184" cy="105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402121"/>
              <a:ext cx="2459659" cy="172819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upo 11"/>
          <p:cNvGrpSpPr/>
          <p:nvPr/>
        </p:nvGrpSpPr>
        <p:grpSpPr>
          <a:xfrm>
            <a:off x="8476446" y="1678229"/>
            <a:ext cx="2559416" cy="1386720"/>
            <a:chOff x="5392217" y="1606553"/>
            <a:chExt cx="3228083" cy="1523760"/>
          </a:xfrm>
        </p:grpSpPr>
        <p:pic>
          <p:nvPicPr>
            <p:cNvPr id="8" name="Imagem 12" descr="Recorte de Ecrã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9" t="6872" r="4819" b="62130"/>
            <a:stretch/>
          </p:blipFill>
          <p:spPr>
            <a:xfrm>
              <a:off x="5392217" y="1606553"/>
              <a:ext cx="3228083" cy="15237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tângulo 8"/>
            <p:cNvSpPr/>
            <p:nvPr/>
          </p:nvSpPr>
          <p:spPr bwMode="auto">
            <a:xfrm>
              <a:off x="5500808" y="2132856"/>
              <a:ext cx="2959624" cy="802726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pt-PT" spc="-5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0" name="Imagem 14" descr="Recorte de Ecrã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0"/>
          <a:stretch/>
        </p:blipFill>
        <p:spPr>
          <a:xfrm>
            <a:off x="7990541" y="3933489"/>
            <a:ext cx="3071750" cy="2572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5" descr="Recorte de Ecrã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0"/>
          <a:stretch/>
        </p:blipFill>
        <p:spPr>
          <a:xfrm>
            <a:off x="2821883" y="4319786"/>
            <a:ext cx="3951677" cy="200232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Conexão recta unidireccional 5"/>
          <p:cNvCxnSpPr>
            <a:stCxn id="5" idx="3"/>
            <a:endCxn id="8" idx="1"/>
          </p:cNvCxnSpPr>
          <p:nvPr/>
        </p:nvCxnSpPr>
        <p:spPr>
          <a:xfrm flipV="1">
            <a:off x="6773560" y="2371589"/>
            <a:ext cx="1702886" cy="1"/>
          </a:xfrm>
          <a:prstGeom prst="straightConnector1">
            <a:avLst/>
          </a:prstGeom>
          <a:ln>
            <a:solidFill>
              <a:srgbClr val="FBAA3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Conexão recta unidireccional 22"/>
          <p:cNvCxnSpPr>
            <a:stCxn id="8" idx="2"/>
            <a:endCxn id="10" idx="0"/>
          </p:cNvCxnSpPr>
          <p:nvPr/>
        </p:nvCxnSpPr>
        <p:spPr>
          <a:xfrm flipH="1">
            <a:off x="9526416" y="3064949"/>
            <a:ext cx="229738" cy="868540"/>
          </a:xfrm>
          <a:prstGeom prst="straightConnector1">
            <a:avLst/>
          </a:prstGeom>
          <a:ln>
            <a:solidFill>
              <a:srgbClr val="FBAA3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exão recta unidireccional 25"/>
          <p:cNvCxnSpPr>
            <a:stCxn id="10" idx="1"/>
            <a:endCxn id="11" idx="3"/>
          </p:cNvCxnSpPr>
          <p:nvPr/>
        </p:nvCxnSpPr>
        <p:spPr>
          <a:xfrm flipH="1">
            <a:off x="6773560" y="5219843"/>
            <a:ext cx="1216981" cy="101104"/>
          </a:xfrm>
          <a:prstGeom prst="straightConnector1">
            <a:avLst/>
          </a:prstGeom>
          <a:ln>
            <a:solidFill>
              <a:srgbClr val="FBAA3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Conexão recta unidireccional 29"/>
          <p:cNvCxnSpPr>
            <a:stCxn id="11" idx="0"/>
            <a:endCxn id="6" idx="1"/>
          </p:cNvCxnSpPr>
          <p:nvPr/>
        </p:nvCxnSpPr>
        <p:spPr>
          <a:xfrm flipV="1">
            <a:off x="4797722" y="3111703"/>
            <a:ext cx="95501" cy="1208083"/>
          </a:xfrm>
          <a:prstGeom prst="straightConnector1">
            <a:avLst/>
          </a:prstGeom>
          <a:ln>
            <a:solidFill>
              <a:srgbClr val="FBAA3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0391"/>
            <a:ext cx="1824640" cy="3751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63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445"/>
          <p:cNvGrpSpPr/>
          <p:nvPr/>
        </p:nvGrpSpPr>
        <p:grpSpPr>
          <a:xfrm>
            <a:off x="565198" y="1529189"/>
            <a:ext cx="1606508" cy="1511469"/>
            <a:chOff x="5972700" y="2330200"/>
            <a:chExt cx="411626" cy="387275"/>
          </a:xfrm>
        </p:grpSpPr>
        <p:sp>
          <p:nvSpPr>
            <p:cNvPr id="3" name="Shape 44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57150" cap="rnd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4" name="Shape 447"/>
            <p:cNvSpPr/>
            <p:nvPr/>
          </p:nvSpPr>
          <p:spPr>
            <a:xfrm>
              <a:off x="6078026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57150" cap="rnd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342900" y="3370987"/>
            <a:ext cx="40005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Como optimizar o </a:t>
            </a: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Facebook</a:t>
            </a:r>
            <a:endParaRPr kumimoji="0" lang="en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38" y="172992"/>
            <a:ext cx="3534242" cy="367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75" y="172992"/>
            <a:ext cx="3733791" cy="367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04" y="3351936"/>
            <a:ext cx="7346558" cy="334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4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9" y="396280"/>
            <a:ext cx="6437771" cy="322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95" y="2485929"/>
            <a:ext cx="2947137" cy="209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90" y="4679880"/>
            <a:ext cx="2738247" cy="164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391" y="409587"/>
            <a:ext cx="5268712" cy="308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06" y="5661110"/>
            <a:ext cx="4932117" cy="78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29" y="3708216"/>
            <a:ext cx="4803136" cy="174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38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44" y="1033314"/>
            <a:ext cx="65913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74762"/>
            <a:ext cx="4521717" cy="568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65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3"/>
          <p:cNvSpPr txBox="1">
            <a:spLocks/>
          </p:cNvSpPr>
          <p:nvPr/>
        </p:nvSpPr>
        <p:spPr>
          <a:xfrm>
            <a:off x="370203" y="1379029"/>
            <a:ext cx="6488400" cy="961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" sz="5400" b="1" kern="0" dirty="0">
                <a:latin typeface="Lato"/>
                <a:ea typeface="Lato"/>
                <a:cs typeface="Lato"/>
                <a:sym typeface="Lato"/>
              </a:rPr>
              <a:t>E o </a:t>
            </a:r>
          </a:p>
          <a:p>
            <a:r>
              <a:rPr lang="en" sz="5400" b="1" kern="0" dirty="0">
                <a:solidFill>
                  <a:srgbClr val="CDBFAC"/>
                </a:solidFill>
                <a:latin typeface="Lato"/>
                <a:ea typeface="Lato"/>
                <a:cs typeface="Lato"/>
                <a:sym typeface="Lato"/>
              </a:rPr>
              <a:t>Instagram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0050" y="2494858"/>
            <a:ext cx="4103578" cy="32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191"/>
          <a:stretch/>
        </p:blipFill>
        <p:spPr bwMode="auto">
          <a:xfrm>
            <a:off x="270700" y="3339036"/>
            <a:ext cx="4103578" cy="32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98" y="255254"/>
            <a:ext cx="5251680" cy="644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98" y="5304514"/>
            <a:ext cx="5251680" cy="139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o 1"/>
          <p:cNvGrpSpPr/>
          <p:nvPr/>
        </p:nvGrpSpPr>
        <p:grpSpPr>
          <a:xfrm>
            <a:off x="1672751" y="445567"/>
            <a:ext cx="2070662" cy="918000"/>
            <a:chOff x="4113189" y="3724051"/>
            <a:chExt cx="2070662" cy="918000"/>
          </a:xfrm>
        </p:grpSpPr>
        <p:pic>
          <p:nvPicPr>
            <p:cNvPr id="11" name="Picture 23" descr="http://3835642c2693476aa717-d4b78efce91b9730bcca725cf9bb0b37.r51.cf1.rackcdn.com/Multi-Color_Logo_thumbnail20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189" y="3724051"/>
              <a:ext cx="918000" cy="91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media.gq.com/photos/57334ba6364627ce434617bc/master/w_800/instagram-logo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4" t="20861" r="37317" b="21241"/>
            <a:stretch/>
          </p:blipFill>
          <p:spPr bwMode="auto">
            <a:xfrm>
              <a:off x="5292079" y="3724051"/>
              <a:ext cx="891772" cy="918000"/>
            </a:xfrm>
            <a:prstGeom prst="roundRect">
              <a:avLst>
                <a:gd name="adj" fmla="val 3051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4863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3"/>
          <p:cNvSpPr txBox="1">
            <a:spLocks/>
          </p:cNvSpPr>
          <p:nvPr/>
        </p:nvSpPr>
        <p:spPr>
          <a:xfrm>
            <a:off x="370203" y="1379029"/>
            <a:ext cx="6488400" cy="961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" sz="5400" b="1" kern="0" dirty="0">
                <a:latin typeface="Lato"/>
                <a:ea typeface="Lato"/>
                <a:cs typeface="Lato"/>
                <a:sym typeface="Lato"/>
              </a:rPr>
              <a:t>E o </a:t>
            </a:r>
          </a:p>
          <a:p>
            <a:r>
              <a:rPr lang="en" sz="5400" b="1" kern="0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Snapchat?</a:t>
            </a:r>
          </a:p>
        </p:txBody>
      </p:sp>
      <p:pic>
        <p:nvPicPr>
          <p:cNvPr id="3" name="Picture 11" descr="https://upload.wikimedia.org/wikipedia/commons/thumb/2/2a/Snapchat_Logo.png/480px-Snapcha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61" y="461107"/>
            <a:ext cx="917922" cy="9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1"/>
          <p:cNvSpPr/>
          <p:nvPr/>
        </p:nvSpPr>
        <p:spPr>
          <a:xfrm>
            <a:off x="4210280" y="1615155"/>
            <a:ext cx="773998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kern="0" dirty="0">
                <a:latin typeface="Euphemia" panose="020B0503040102020104" pitchFamily="34" charset="0"/>
                <a:cs typeface="Arial"/>
                <a:sym typeface="Arial"/>
              </a:rPr>
              <a:t>Manter a segurança no </a:t>
            </a:r>
            <a:r>
              <a:rPr lang="pt-PT" kern="0" dirty="0" err="1">
                <a:latin typeface="Euphemia" panose="020B0503040102020104" pitchFamily="34" charset="0"/>
                <a:cs typeface="Arial"/>
                <a:sym typeface="Arial"/>
              </a:rPr>
              <a:t>Snapchat</a:t>
            </a:r>
            <a:r>
              <a:rPr lang="pt-PT" kern="0" dirty="0">
                <a:latin typeface="Euphemia" panose="020B0503040102020104" pitchFamily="34" charset="0"/>
                <a:cs typeface="Arial"/>
                <a:sym typeface="Arial"/>
              </a:rPr>
              <a:t> é responsabilidade de todos!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kern="0" dirty="0">
                <a:latin typeface="Euphemia" panose="020B0503040102020104" pitchFamily="34" charset="0"/>
                <a:cs typeface="Arial"/>
                <a:sym typeface="Arial"/>
              </a:rPr>
              <a:t>Pensa bem no que mostras em cada </a:t>
            </a:r>
            <a:r>
              <a:rPr lang="pt-PT" kern="0" dirty="0" err="1">
                <a:latin typeface="Euphemia" panose="020B0503040102020104" pitchFamily="34" charset="0"/>
                <a:cs typeface="Arial"/>
                <a:sym typeface="Arial"/>
              </a:rPr>
              <a:t>Snap</a:t>
            </a:r>
            <a:r>
              <a:rPr lang="pt-PT" kern="0" dirty="0">
                <a:latin typeface="Euphemia" panose="020B0503040102020104" pitchFamily="34" charset="0"/>
                <a:cs typeface="Arial"/>
                <a:sym typeface="Arial"/>
              </a:rPr>
              <a:t> e não envies aos outros imagens que não queres receber;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kern="0" dirty="0">
                <a:latin typeface="Euphemia" panose="020B0503040102020104" pitchFamily="34" charset="0"/>
                <a:cs typeface="Arial"/>
                <a:sym typeface="Arial"/>
              </a:rPr>
              <a:t>Lembra-te que qualquer um pode fazer captura de ecrã dos teus </a:t>
            </a:r>
            <a:r>
              <a:rPr lang="pt-PT" kern="0" dirty="0" err="1">
                <a:latin typeface="Euphemia" panose="020B0503040102020104" pitchFamily="34" charset="0"/>
                <a:cs typeface="Arial"/>
                <a:sym typeface="Arial"/>
              </a:rPr>
              <a:t>Snaps</a:t>
            </a:r>
            <a:r>
              <a:rPr lang="pt-PT" kern="0" dirty="0">
                <a:latin typeface="Euphemia" panose="020B0503040102020104" pitchFamily="34" charset="0"/>
                <a:cs typeface="Arial"/>
                <a:sym typeface="Arial"/>
              </a:rPr>
              <a:t> ou tirar uma foto do ecrã com outra câmara;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kern="0" dirty="0">
                <a:latin typeface="Euphemia" panose="020B0503040102020104" pitchFamily="34" charset="0"/>
                <a:cs typeface="Arial"/>
                <a:sym typeface="Arial"/>
              </a:rPr>
              <a:t>Verifica as tuas configurações de privacidade para escolheres quem pode enviar-te </a:t>
            </a:r>
            <a:r>
              <a:rPr lang="pt-PT" kern="0" dirty="0" err="1">
                <a:latin typeface="Euphemia" panose="020B0503040102020104" pitchFamily="34" charset="0"/>
                <a:cs typeface="Arial"/>
                <a:sym typeface="Arial"/>
              </a:rPr>
              <a:t>Snaps</a:t>
            </a:r>
            <a:r>
              <a:rPr lang="pt-PT" kern="0" dirty="0">
                <a:latin typeface="Euphemia" panose="020B0503040102020104" pitchFamily="34" charset="0"/>
                <a:cs typeface="Arial"/>
                <a:sym typeface="Arial"/>
              </a:rPr>
              <a:t> ou ver as tuas Histórias;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kern="0" dirty="0">
                <a:latin typeface="Euphemia" panose="020B0503040102020104" pitchFamily="34" charset="0"/>
                <a:cs typeface="Arial"/>
                <a:sym typeface="Arial"/>
              </a:rPr>
              <a:t>Se alguém te estiver a incomodar, bloqueia a pessoa e denuncia-a;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kern="0" dirty="0">
                <a:latin typeface="Euphemia" panose="020B0503040102020104" pitchFamily="34" charset="0"/>
                <a:cs typeface="Arial"/>
                <a:sym typeface="Arial"/>
              </a:rPr>
              <a:t>Se te sentires desconfortável com alguma situação, fala imediatamente com um adulto de confiança.</a:t>
            </a:r>
          </a:p>
        </p:txBody>
      </p:sp>
      <p:sp>
        <p:nvSpPr>
          <p:cNvPr id="10" name="Shape 97"/>
          <p:cNvSpPr txBox="1">
            <a:spLocks/>
          </p:cNvSpPr>
          <p:nvPr/>
        </p:nvSpPr>
        <p:spPr>
          <a:xfrm>
            <a:off x="5296874" y="689770"/>
            <a:ext cx="5566792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Segurança no Snapchat</a:t>
            </a:r>
          </a:p>
        </p:txBody>
      </p:sp>
      <p:pic>
        <p:nvPicPr>
          <p:cNvPr id="11" name="Picture 2" descr="Seguranç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5" y="2719116"/>
            <a:ext cx="3345512" cy="83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858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7"/>
          <p:cNvSpPr txBox="1">
            <a:spLocks/>
          </p:cNvSpPr>
          <p:nvPr/>
        </p:nvSpPr>
        <p:spPr>
          <a:xfrm>
            <a:off x="551453" y="689770"/>
            <a:ext cx="5566792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lang="en" kern="0" dirty="0">
                <a:latin typeface="Euphemia" panose="020B0503040102020104" pitchFamily="34" charset="0"/>
              </a:rPr>
              <a:t>Quem me envia </a:t>
            </a:r>
            <a:r>
              <a:rPr kumimoji="0" lang="en" sz="3600" b="0" i="0" u="none" strike="noStrike" kern="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snaps?</a:t>
            </a:r>
            <a:endParaRPr kumimoji="0" lang="en" sz="36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highlight>
                <a:srgbClr val="B0E0E6"/>
              </a:highlight>
              <a:uLnTx/>
              <a:uFillTx/>
              <a:latin typeface="Euphemia" panose="020B0503040102020104" pitchFamily="34" charset="0"/>
              <a:sym typeface="Nixie One"/>
            </a:endParaRPr>
          </a:p>
        </p:txBody>
      </p:sp>
      <p:pic>
        <p:nvPicPr>
          <p:cNvPr id="3" name="Picture 2" descr="https://support-tools.storage.googleapis.com/Settings_Gear-4578179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34" y="1781954"/>
            <a:ext cx="1795563" cy="318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upport-tools.storage.googleapis.com/articles/support18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51" y="2295268"/>
            <a:ext cx="2157195" cy="318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upport-tools.storage.googleapis.com/articles/support18.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32" y="2783064"/>
            <a:ext cx="2048487" cy="118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97"/>
          <p:cNvSpPr txBox="1">
            <a:spLocks/>
          </p:cNvSpPr>
          <p:nvPr/>
        </p:nvSpPr>
        <p:spPr>
          <a:xfrm>
            <a:off x="6439769" y="680602"/>
            <a:ext cx="5566792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lang="en" kern="0" dirty="0">
                <a:latin typeface="Euphemia" panose="020B0503040102020104" pitchFamily="34" charset="0"/>
              </a:rPr>
              <a:t>Bloquear e Eliminar Contactos</a:t>
            </a:r>
            <a:endParaRPr kumimoji="0" lang="en" sz="36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highlight>
                <a:srgbClr val="B0E0E6"/>
              </a:highlight>
              <a:uLnTx/>
              <a:uFillTx/>
              <a:latin typeface="Euphemia" panose="020B0503040102020104" pitchFamily="34" charset="0"/>
              <a:sym typeface="Nixie One"/>
            </a:endParaRPr>
          </a:p>
        </p:txBody>
      </p:sp>
      <p:pic>
        <p:nvPicPr>
          <p:cNvPr id="7" name="Picture 2" descr="imagem está aqu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77" y="2292949"/>
            <a:ext cx="2145392" cy="381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m está aqu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96" y="2579412"/>
            <a:ext cx="2145391" cy="381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m está aqu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217" y="4968456"/>
            <a:ext cx="2028968" cy="161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7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60065" y="2819946"/>
            <a:ext cx="7671870" cy="1438552"/>
            <a:chOff x="991552" y="3142230"/>
            <a:chExt cx="6322736" cy="1185576"/>
          </a:xfrm>
          <a:solidFill>
            <a:srgbClr val="71A5C5"/>
          </a:solidFill>
        </p:grpSpPr>
        <p:sp>
          <p:nvSpPr>
            <p:cNvPr id="18" name="Shape 172"/>
            <p:cNvSpPr/>
            <p:nvPr/>
          </p:nvSpPr>
          <p:spPr>
            <a:xfrm>
              <a:off x="991552" y="3142230"/>
              <a:ext cx="1692904" cy="1185576"/>
            </a:xfrm>
            <a:prstGeom prst="homePlate">
              <a:avLst>
                <a:gd name="adj" fmla="val 30129"/>
              </a:avLst>
            </a:prstGeom>
            <a:grpFill/>
            <a:ln w="114300" cap="flat" cmpd="sng">
              <a:solidFill>
                <a:srgbClr val="5996BB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kern="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 projecto surge em 2007</a:t>
              </a:r>
            </a:p>
          </p:txBody>
        </p:sp>
        <p:sp>
          <p:nvSpPr>
            <p:cNvPr id="19" name="Shape 173"/>
            <p:cNvSpPr/>
            <p:nvPr/>
          </p:nvSpPr>
          <p:spPr>
            <a:xfrm>
              <a:off x="2543415" y="3142230"/>
              <a:ext cx="2541391" cy="1185576"/>
            </a:xfrm>
            <a:prstGeom prst="chevron">
              <a:avLst>
                <a:gd name="adj" fmla="val 29853"/>
              </a:avLst>
            </a:prstGeom>
            <a:grpFill/>
            <a:ln w="114300" cap="flat" cmpd="sng">
              <a:solidFill>
                <a:srgbClr val="5996BB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kern="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Consórcio de entidades públicas e privadas</a:t>
              </a:r>
            </a:p>
          </p:txBody>
        </p:sp>
        <p:sp>
          <p:nvSpPr>
            <p:cNvPr id="20" name="Shape 173"/>
            <p:cNvSpPr/>
            <p:nvPr/>
          </p:nvSpPr>
          <p:spPr>
            <a:xfrm>
              <a:off x="4943765" y="3142230"/>
              <a:ext cx="2370523" cy="1185576"/>
            </a:xfrm>
            <a:prstGeom prst="chevron">
              <a:avLst>
                <a:gd name="adj" fmla="val 29853"/>
              </a:avLst>
            </a:prstGeom>
            <a:grpFill/>
            <a:ln w="114300" cap="flat" cmpd="sng">
              <a:solidFill>
                <a:srgbClr val="5996BB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kern="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Cofinanciamento da Comissão Europeia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39461" y="5139321"/>
            <a:ext cx="10113078" cy="896073"/>
            <a:chOff x="586599" y="5165447"/>
            <a:chExt cx="10113078" cy="896073"/>
          </a:xfrm>
        </p:grpSpPr>
        <p:grpSp>
          <p:nvGrpSpPr>
            <p:cNvPr id="2" name="Group 1"/>
            <p:cNvGrpSpPr/>
            <p:nvPr/>
          </p:nvGrpSpPr>
          <p:grpSpPr>
            <a:xfrm>
              <a:off x="586599" y="5166180"/>
              <a:ext cx="2778032" cy="895340"/>
              <a:chOff x="4434713" y="1226941"/>
              <a:chExt cx="2311941" cy="745122"/>
            </a:xfrm>
            <a:solidFill>
              <a:schemeClr val="bg2"/>
            </a:solidFill>
          </p:grpSpPr>
          <p:sp>
            <p:nvSpPr>
              <p:cNvPr id="3" name="Rounded Rectangle 2"/>
              <p:cNvSpPr/>
              <p:nvPr/>
            </p:nvSpPr>
            <p:spPr>
              <a:xfrm>
                <a:off x="4434713" y="1226941"/>
                <a:ext cx="2311941" cy="745122"/>
              </a:xfrm>
              <a:prstGeom prst="roundRect">
                <a:avLst>
                  <a:gd name="adj" fmla="val 8923"/>
                </a:avLst>
              </a:prstGeom>
              <a:grpFill/>
              <a:ln>
                <a:solidFill>
                  <a:srgbClr val="5D9494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4" name="Picture 3" descr="C:\Users\pedro.marques\OneDrive\FCT\Internet Segura\Imagens\Logotipo Internet Segura\Internet Segura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3" t="10122" r="4403" b="10122"/>
              <a:stretch/>
            </p:blipFill>
            <p:spPr bwMode="auto">
              <a:xfrm>
                <a:off x="4497229" y="1258305"/>
                <a:ext cx="2186906" cy="681175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3611229" y="5165447"/>
              <a:ext cx="7088448" cy="895340"/>
              <a:chOff x="3779849" y="4419817"/>
              <a:chExt cx="7088448" cy="89534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3779849" y="4419817"/>
                <a:ext cx="7088448" cy="895340"/>
              </a:xfrm>
              <a:prstGeom prst="roundRect">
                <a:avLst>
                  <a:gd name="adj" fmla="val 8923"/>
                </a:avLst>
              </a:prstGeom>
              <a:solidFill>
                <a:schemeClr val="bg1"/>
              </a:solidFill>
              <a:ln>
                <a:solidFill>
                  <a:srgbClr val="5D9494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3878525" y="4507447"/>
                <a:ext cx="6875595" cy="720080"/>
                <a:chOff x="99420" y="6210735"/>
                <a:chExt cx="5066683" cy="530633"/>
              </a:xfrm>
            </p:grpSpPr>
            <p:pic>
              <p:nvPicPr>
                <p:cNvPr id="29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123985" y="6309183"/>
                  <a:ext cx="1042118" cy="3337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5" descr="C:\Users\pedro.marques\OneDrive\FCT\Internet Segura\Imagens\Consórcio\Microsoft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53" t="25387" r="9453" b="25387"/>
                <a:stretch/>
              </p:blipFill>
              <p:spPr bwMode="auto">
                <a:xfrm>
                  <a:off x="2757072" y="6342304"/>
                  <a:ext cx="1201814" cy="2674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7" descr="C:\Users\pedro.marques\OneDrive\FCT\Internet Segura\Imagens\Consórcio\DGE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84450" y="6229537"/>
                  <a:ext cx="691292" cy="4930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99420" y="6237900"/>
                  <a:ext cx="1107847" cy="4582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10" descr="C:\Users\pedro.marques\OneDrive\FCT\Internet Segura\Imagens\Consórcio\IPDJ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16" r="8216"/>
                <a:stretch/>
              </p:blipFill>
              <p:spPr bwMode="auto">
                <a:xfrm>
                  <a:off x="2164199" y="6210735"/>
                  <a:ext cx="443442" cy="5306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38" name="Rectangle 37"/>
          <p:cNvSpPr/>
          <p:nvPr/>
        </p:nvSpPr>
        <p:spPr>
          <a:xfrm>
            <a:off x="220837" y="204453"/>
            <a:ext cx="847779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5400" b="1" dirty="0">
                <a:ln>
                  <a:solidFill>
                    <a:srgbClr val="656667"/>
                  </a:solidFill>
                </a:ln>
                <a:solidFill>
                  <a:srgbClr val="41979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Centro Internet Segura</a:t>
            </a:r>
          </a:p>
          <a:p>
            <a:r>
              <a:rPr lang="pt-PT" sz="4000" dirty="0">
                <a:ln>
                  <a:solidFill>
                    <a:srgbClr val="656667"/>
                  </a:solidFill>
                </a:ln>
                <a:solidFill>
                  <a:srgbClr val="65666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Enquadramento</a:t>
            </a:r>
            <a:endParaRPr lang="pt-PT" sz="3200" dirty="0">
              <a:ln>
                <a:solidFill>
                  <a:srgbClr val="656667"/>
                </a:solidFill>
              </a:ln>
              <a:solidFill>
                <a:srgbClr val="656667"/>
              </a:solidFill>
              <a:latin typeface="Maiandra GD" panose="020E0502030308020204" pitchFamily="34" charset="0"/>
              <a:ea typeface="Loopiejuice" panose="04070605020B02020204" pitchFamily="82" charset="0"/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50982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1722" y="630622"/>
            <a:ext cx="9946969" cy="5595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353549" y="5815034"/>
            <a:ext cx="1739900" cy="698568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858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Jogos</a:t>
            </a:r>
            <a:r>
              <a:rPr lang="en-US" dirty="0"/>
              <a:t> Online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9" t="33851" r="45960" b="2816"/>
          <a:stretch/>
        </p:blipFill>
        <p:spPr>
          <a:xfrm>
            <a:off x="2965028" y="1203791"/>
            <a:ext cx="4686300" cy="3838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3"/>
          <p:cNvSpPr/>
          <p:nvPr/>
        </p:nvSpPr>
        <p:spPr>
          <a:xfrm>
            <a:off x="8674100" y="5237954"/>
            <a:ext cx="2755900" cy="1106492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>
                <a:solidFill>
                  <a:srgbClr val="CCE2EF"/>
                </a:solidFill>
              </a:rPr>
              <a:t>Continuar</a:t>
            </a:r>
            <a:endParaRPr lang="pt-PT" dirty="0">
              <a:solidFill>
                <a:srgbClr val="CCE2EF"/>
              </a:solidFill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9182100" y="4197316"/>
            <a:ext cx="1739900" cy="698568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hape 63"/>
          <p:cNvSpPr txBox="1">
            <a:spLocks/>
          </p:cNvSpPr>
          <p:nvPr/>
        </p:nvSpPr>
        <p:spPr>
          <a:xfrm>
            <a:off x="685800" y="5145646"/>
            <a:ext cx="6838528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sz="2400" dirty="0">
                <a:solidFill>
                  <a:srgbClr val="419797"/>
                </a:solidFill>
              </a:rPr>
              <a:t>Descobre como identificar os jogos mais adequados para ti e como te manténs seguro quando jogas em rede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491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r="9404"/>
          <a:stretch/>
        </p:blipFill>
        <p:spPr>
          <a:xfrm>
            <a:off x="425669" y="1576551"/>
            <a:ext cx="6162200" cy="4828137"/>
          </a:xfrm>
          <a:prstGeom prst="rect">
            <a:avLst/>
          </a:prstGeom>
        </p:spPr>
      </p:pic>
      <p:sp>
        <p:nvSpPr>
          <p:cNvPr id="4" name="Shape 119"/>
          <p:cNvSpPr txBox="1">
            <a:spLocks/>
          </p:cNvSpPr>
          <p:nvPr/>
        </p:nvSpPr>
        <p:spPr>
          <a:xfrm>
            <a:off x="1703511" y="443869"/>
            <a:ext cx="8784978" cy="7984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Quem conhece o </a:t>
            </a: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ea typeface="Lato"/>
                <a:cs typeface="Lato"/>
                <a:sym typeface="Lato"/>
              </a:rPr>
              <a:t>Pew Die Pie?</a:t>
            </a:r>
          </a:p>
        </p:txBody>
      </p:sp>
      <p:sp>
        <p:nvSpPr>
          <p:cNvPr id="5" name="Shape 163"/>
          <p:cNvSpPr txBox="1">
            <a:spLocks/>
          </p:cNvSpPr>
          <p:nvPr/>
        </p:nvSpPr>
        <p:spPr>
          <a:xfrm>
            <a:off x="5461073" y="2131011"/>
            <a:ext cx="6569400" cy="119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r"/>
            <a:r>
              <a:rPr lang="en" sz="4800" dirty="0">
                <a:solidFill>
                  <a:srgbClr val="222222"/>
                </a:solidFill>
                <a:highlight>
                  <a:srgbClr val="B0E0E6"/>
                </a:highlight>
                <a:latin typeface="Euphemia" panose="020B0503040102020104" pitchFamily="34" charset="0"/>
              </a:rPr>
              <a:t>12, 000, 000</a:t>
            </a:r>
            <a:r>
              <a:rPr lang="en" sz="4800" dirty="0">
                <a:solidFill>
                  <a:srgbClr val="DC143C"/>
                </a:solidFill>
                <a:highlight>
                  <a:srgbClr val="B0E0E6"/>
                </a:highlight>
                <a:latin typeface="Euphemia" panose="020B0503040102020104" pitchFamily="34" charset="0"/>
              </a:rPr>
              <a:t>$</a:t>
            </a:r>
          </a:p>
        </p:txBody>
      </p:sp>
      <p:sp>
        <p:nvSpPr>
          <p:cNvPr id="6" name="Shape 164"/>
          <p:cNvSpPr txBox="1">
            <a:spLocks/>
          </p:cNvSpPr>
          <p:nvPr/>
        </p:nvSpPr>
        <p:spPr>
          <a:xfrm>
            <a:off x="4635703" y="3328949"/>
            <a:ext cx="7394770" cy="61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>
              <a:spcBef>
                <a:spcPts val="0"/>
              </a:spcBef>
              <a:buFont typeface="Raleway"/>
              <a:buNone/>
            </a:pPr>
            <a:r>
              <a:rPr lang="en" sz="2400" dirty="0">
                <a:latin typeface="Euphemia" panose="020B0503040102020104" pitchFamily="34" charset="0"/>
              </a:rPr>
              <a:t>Total de receitas feitas em 2014, segundo a Forbes</a:t>
            </a:r>
          </a:p>
        </p:txBody>
      </p:sp>
      <p:sp>
        <p:nvSpPr>
          <p:cNvPr id="7" name="Shape 167"/>
          <p:cNvSpPr txBox="1">
            <a:spLocks/>
          </p:cNvSpPr>
          <p:nvPr/>
        </p:nvSpPr>
        <p:spPr>
          <a:xfrm>
            <a:off x="3267551" y="4120102"/>
            <a:ext cx="8762922" cy="119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Nixie One"/>
              <a:buNone/>
              <a:defRPr sz="3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r"/>
            <a:r>
              <a:rPr lang="en" sz="4800" dirty="0">
                <a:solidFill>
                  <a:srgbClr val="222222"/>
                </a:solidFill>
                <a:highlight>
                  <a:srgbClr val="B0E0E6"/>
                </a:highlight>
                <a:latin typeface="Euphemia" panose="020B0503040102020104" pitchFamily="34" charset="0"/>
              </a:rPr>
              <a:t>52, 551, 724 </a:t>
            </a:r>
            <a:r>
              <a:rPr lang="en" sz="4800" dirty="0">
                <a:solidFill>
                  <a:srgbClr val="DC143C"/>
                </a:solidFill>
                <a:highlight>
                  <a:srgbClr val="B0E0E6"/>
                </a:highlight>
                <a:latin typeface="Euphemia" panose="020B0503040102020104" pitchFamily="34" charset="0"/>
              </a:rPr>
              <a:t>Subscritores</a:t>
            </a:r>
          </a:p>
        </p:txBody>
      </p:sp>
      <p:sp>
        <p:nvSpPr>
          <p:cNvPr id="8" name="Shape 168"/>
          <p:cNvSpPr txBox="1">
            <a:spLocks/>
          </p:cNvSpPr>
          <p:nvPr/>
        </p:nvSpPr>
        <p:spPr>
          <a:xfrm>
            <a:off x="5461073" y="5422404"/>
            <a:ext cx="6569400" cy="61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>
              <a:spcBef>
                <a:spcPts val="0"/>
              </a:spcBef>
              <a:buFont typeface="Raleway"/>
              <a:buNone/>
            </a:pPr>
            <a:r>
              <a:rPr lang="pt-PT" sz="1200" dirty="0">
                <a:latin typeface="Euphemia" panose="020B0503040102020104" pitchFamily="34" charset="0"/>
              </a:rPr>
              <a:t>C</a:t>
            </a:r>
            <a:r>
              <a:rPr lang="en" sz="1200" dirty="0">
                <a:latin typeface="Euphemia" panose="020B0503040102020104" pitchFamily="34" charset="0"/>
              </a:rPr>
              <a:t>ontabilizados a 19 de janeiro de 2017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63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9"/>
          <p:cNvSpPr txBox="1">
            <a:spLocks/>
          </p:cNvSpPr>
          <p:nvPr/>
        </p:nvSpPr>
        <p:spPr>
          <a:xfrm>
            <a:off x="746234" y="443869"/>
            <a:ext cx="10699532" cy="7984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 algn="ctr"/>
            <a:r>
              <a:rPr lang="en" kern="0" dirty="0">
                <a:latin typeface="Euphemia" panose="020B0503040102020104" pitchFamily="34" charset="0"/>
              </a:rPr>
              <a:t>Em P</a:t>
            </a: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ortugal:</a:t>
            </a:r>
            <a:r>
              <a:rPr kumimoji="0" lang="en" sz="3600" b="0" i="0" u="none" strike="noStrike" kern="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 </a:t>
            </a:r>
            <a:r>
              <a:rPr lang="en" kern="0" dirty="0">
                <a:solidFill>
                  <a:srgbClr val="FFFFFF"/>
                </a:solidFill>
                <a:latin typeface="Euphemia" panose="020B0503040102020104" pitchFamily="34" charset="0"/>
                <a:ea typeface="Lato"/>
                <a:cs typeface="Lato"/>
                <a:sym typeface="Lato"/>
              </a:rPr>
              <a:t>SirKazzio</a:t>
            </a:r>
            <a:r>
              <a:rPr lang="en" kern="0" dirty="0">
                <a:latin typeface="Euphemia" panose="020B0503040102020104" pitchFamily="34" charset="0"/>
              </a:rPr>
              <a:t> </a:t>
            </a: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ea typeface="Lato"/>
                <a:cs typeface="Lato"/>
                <a:sym typeface="Lato"/>
              </a:rPr>
              <a:t>Fer0m0nas</a:t>
            </a:r>
            <a:r>
              <a:rPr lang="en" kern="0" dirty="0">
                <a:latin typeface="Euphemia" panose="020B0503040102020104" pitchFamily="34" charset="0"/>
              </a:rPr>
              <a:t> </a:t>
            </a:r>
            <a:r>
              <a:rPr lang="en" kern="0" dirty="0">
                <a:solidFill>
                  <a:srgbClr val="FFFFFF"/>
                </a:solidFill>
                <a:latin typeface="Euphemia" panose="020B0503040102020104" pitchFamily="34" charset="0"/>
                <a:ea typeface="Lato"/>
                <a:cs typeface="Lato"/>
                <a:sym typeface="Lato"/>
              </a:rPr>
              <a:t>D4rkFrame</a:t>
            </a:r>
            <a:endParaRPr kumimoji="0" lang="en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B0E0E6"/>
              </a:highlight>
              <a:uLnTx/>
              <a:uFillTx/>
              <a:latin typeface="Euphemia" panose="020B0503040102020104" pitchFamily="34" charset="0"/>
              <a:ea typeface="Lato"/>
              <a:cs typeface="Lato"/>
              <a:sym typeface="Lato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306" y="1639148"/>
            <a:ext cx="12103388" cy="4304919"/>
            <a:chOff x="-50067" y="1809997"/>
            <a:chExt cx="12103388" cy="4304919"/>
          </a:xfrm>
        </p:grpSpPr>
        <p:grpSp>
          <p:nvGrpSpPr>
            <p:cNvPr id="5" name="Group 4"/>
            <p:cNvGrpSpPr/>
            <p:nvPr/>
          </p:nvGrpSpPr>
          <p:grpSpPr>
            <a:xfrm>
              <a:off x="7795248" y="1825602"/>
              <a:ext cx="4258073" cy="4289314"/>
              <a:chOff x="7795248" y="1825602"/>
              <a:chExt cx="4258073" cy="4289314"/>
            </a:xfrm>
          </p:grpSpPr>
          <p:pic>
            <p:nvPicPr>
              <p:cNvPr id="10246" name="Picture 6" descr="Resultado de imagem para d4rkfram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5534" y="1825602"/>
                <a:ext cx="2857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Shape 167"/>
              <p:cNvSpPr txBox="1">
                <a:spLocks/>
              </p:cNvSpPr>
              <p:nvPr/>
            </p:nvSpPr>
            <p:spPr>
              <a:xfrm>
                <a:off x="7795248" y="4679732"/>
                <a:ext cx="4258073" cy="14351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100000"/>
                  <a:buFont typeface="Nixie One"/>
                  <a:buNone/>
                  <a:defRPr sz="3600" b="0" i="0" u="none" strike="noStrike" cap="none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lvl="1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lvl="2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lvl="3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lvl="4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lvl="5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lvl="6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lvl="7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lvl="8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ctr"/>
                <a:r>
                  <a:rPr lang="en" sz="4000" dirty="0">
                    <a:solidFill>
                      <a:srgbClr val="222222"/>
                    </a:solidFill>
                    <a:highlight>
                      <a:srgbClr val="B0E0E6"/>
                    </a:highlight>
                    <a:latin typeface="Euphemia" panose="020B0503040102020104" pitchFamily="34" charset="0"/>
                  </a:rPr>
                  <a:t>1, 386, 690</a:t>
                </a:r>
              </a:p>
              <a:p>
                <a:pPr algn="ctr"/>
                <a:r>
                  <a:rPr lang="pt-PT" sz="4000" dirty="0">
                    <a:solidFill>
                      <a:srgbClr val="DC143C"/>
                    </a:solidFill>
                    <a:highlight>
                      <a:srgbClr val="B0E0E6"/>
                    </a:highlight>
                    <a:latin typeface="Euphemia" panose="020B0503040102020104" pitchFamily="34" charset="0"/>
                  </a:rPr>
                  <a:t>Subscritores</a:t>
                </a:r>
                <a:endParaRPr lang="en" sz="4000" dirty="0">
                  <a:solidFill>
                    <a:srgbClr val="DC143C"/>
                  </a:solidFill>
                  <a:highlight>
                    <a:srgbClr val="B0E0E6"/>
                  </a:highlight>
                  <a:latin typeface="Euphemia" panose="020B0503040102020104" pitchFamily="34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3872590" y="1809997"/>
              <a:ext cx="4258073" cy="4304919"/>
              <a:chOff x="3966963" y="1809997"/>
              <a:chExt cx="4258073" cy="4304919"/>
            </a:xfrm>
          </p:grpSpPr>
          <p:pic>
            <p:nvPicPr>
              <p:cNvPr id="10242" name="Picture 2" descr="Resultado de imagem para feromonas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29" r="10284"/>
              <a:stretch/>
            </p:blipFill>
            <p:spPr bwMode="auto">
              <a:xfrm>
                <a:off x="4616121" y="1809997"/>
                <a:ext cx="2959756" cy="2888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Shape 167"/>
              <p:cNvSpPr txBox="1">
                <a:spLocks/>
              </p:cNvSpPr>
              <p:nvPr/>
            </p:nvSpPr>
            <p:spPr>
              <a:xfrm>
                <a:off x="3966963" y="4679732"/>
                <a:ext cx="4258073" cy="14351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100000"/>
                  <a:buFont typeface="Nixie One"/>
                  <a:buNone/>
                  <a:defRPr sz="3600" b="0" i="0" u="none" strike="noStrike" cap="none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lvl="1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lvl="2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lvl="3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lvl="4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lvl="5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lvl="6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lvl="7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lvl="8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ctr"/>
                <a:r>
                  <a:rPr lang="en" sz="4000" dirty="0">
                    <a:solidFill>
                      <a:srgbClr val="222222"/>
                    </a:solidFill>
                    <a:highlight>
                      <a:srgbClr val="B0E0E6"/>
                    </a:highlight>
                    <a:latin typeface="Euphemia" panose="020B0503040102020104" pitchFamily="34" charset="0"/>
                  </a:rPr>
                  <a:t>3, 230, 300</a:t>
                </a:r>
              </a:p>
              <a:p>
                <a:pPr algn="ctr"/>
                <a:r>
                  <a:rPr lang="pt-PT" sz="4000" dirty="0">
                    <a:solidFill>
                      <a:srgbClr val="DC143C"/>
                    </a:solidFill>
                    <a:highlight>
                      <a:srgbClr val="B0E0E6"/>
                    </a:highlight>
                    <a:latin typeface="Euphemia" panose="020B0503040102020104" pitchFamily="34" charset="0"/>
                  </a:rPr>
                  <a:t>Subscritores</a:t>
                </a:r>
                <a:endParaRPr lang="en" sz="4000" dirty="0">
                  <a:solidFill>
                    <a:srgbClr val="DC143C"/>
                  </a:solidFill>
                  <a:highlight>
                    <a:srgbClr val="B0E0E6"/>
                  </a:highlight>
                  <a:latin typeface="Euphemia" panose="020B05030401020201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-50067" y="1825602"/>
              <a:ext cx="4258073" cy="4289314"/>
              <a:chOff x="-50067" y="1825602"/>
              <a:chExt cx="4258073" cy="4289314"/>
            </a:xfrm>
          </p:grpSpPr>
          <p:pic>
            <p:nvPicPr>
              <p:cNvPr id="10244" name="Picture 4" descr="Resultado de imagem para sirkazzio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219" y="1825602"/>
                <a:ext cx="2857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Shape 167"/>
              <p:cNvSpPr txBox="1">
                <a:spLocks/>
              </p:cNvSpPr>
              <p:nvPr/>
            </p:nvSpPr>
            <p:spPr>
              <a:xfrm>
                <a:off x="-50067" y="4679732"/>
                <a:ext cx="4258073" cy="14351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100000"/>
                  <a:buFont typeface="Nixie One"/>
                  <a:buNone/>
                  <a:defRPr sz="3600" b="0" i="0" u="none" strike="noStrike" cap="none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lvl="1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lvl="2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lvl="3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lvl="4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lvl="5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lvl="6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lvl="7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lvl="8">
                  <a:spcBef>
                    <a:spcPts val="0"/>
                  </a:spcBef>
                  <a:buClr>
                    <a:srgbClr val="FFFFFF"/>
                  </a:buClr>
                  <a:buSzPct val="100000"/>
                  <a:buFont typeface="Nixie One"/>
                  <a:buNone/>
                  <a:defRPr sz="3600">
                    <a:solidFill>
                      <a:srgbClr val="FFFFFF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ctr"/>
                <a:r>
                  <a:rPr lang="en" sz="4000" dirty="0">
                    <a:solidFill>
                      <a:srgbClr val="222222"/>
                    </a:solidFill>
                    <a:highlight>
                      <a:srgbClr val="B0E0E6"/>
                    </a:highlight>
                    <a:latin typeface="Euphemia" panose="020B0503040102020104" pitchFamily="34" charset="0"/>
                  </a:rPr>
                  <a:t>3, 914, 860</a:t>
                </a:r>
              </a:p>
              <a:p>
                <a:pPr algn="ctr"/>
                <a:r>
                  <a:rPr lang="pt-PT" sz="4000" dirty="0">
                    <a:solidFill>
                      <a:srgbClr val="DC143C"/>
                    </a:solidFill>
                    <a:highlight>
                      <a:srgbClr val="B0E0E6"/>
                    </a:highlight>
                    <a:latin typeface="Euphemia" panose="020B0503040102020104" pitchFamily="34" charset="0"/>
                  </a:rPr>
                  <a:t>Subscritores</a:t>
                </a:r>
                <a:endParaRPr lang="en" sz="4000" dirty="0">
                  <a:solidFill>
                    <a:srgbClr val="DC143C"/>
                  </a:solidFill>
                  <a:highlight>
                    <a:srgbClr val="B0E0E6"/>
                  </a:highlight>
                  <a:latin typeface="Euphemia" panose="020B0503040102020104" pitchFamily="34" charset="0"/>
                </a:endParaRPr>
              </a:p>
            </p:txBody>
          </p:sp>
        </p:grpSp>
      </p:grpSp>
      <p:sp>
        <p:nvSpPr>
          <p:cNvPr id="14" name="Shape 168"/>
          <p:cNvSpPr txBox="1">
            <a:spLocks/>
          </p:cNvSpPr>
          <p:nvPr/>
        </p:nvSpPr>
        <p:spPr>
          <a:xfrm>
            <a:off x="5472845" y="6001378"/>
            <a:ext cx="6569400" cy="61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>
              <a:spcBef>
                <a:spcPts val="0"/>
              </a:spcBef>
              <a:buFont typeface="Raleway"/>
              <a:buNone/>
            </a:pPr>
            <a:r>
              <a:rPr lang="pt-PT" sz="1200" dirty="0">
                <a:latin typeface="Euphemia" panose="020B0503040102020104" pitchFamily="34" charset="0"/>
              </a:rPr>
              <a:t>C</a:t>
            </a:r>
            <a:r>
              <a:rPr lang="en" sz="1200" dirty="0">
                <a:latin typeface="Euphemia" panose="020B0503040102020104" pitchFamily="34" charset="0"/>
              </a:rPr>
              <a:t>ontabilizados a 19 de janeiro de 2017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791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9116" cy="6846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hape 111"/>
          <p:cNvSpPr/>
          <p:nvPr/>
        </p:nvSpPr>
        <p:spPr>
          <a:xfrm>
            <a:off x="6794938" y="0"/>
            <a:ext cx="5397062" cy="6858000"/>
          </a:xfrm>
          <a:prstGeom prst="rect">
            <a:avLst/>
          </a:prstGeom>
          <a:solidFill>
            <a:schemeClr val="bg1">
              <a:lumMod val="85000"/>
              <a:lumOff val="15000"/>
              <a:alpha val="7333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 dirty="0">
              <a:solidFill>
                <a:srgbClr val="000000"/>
              </a:solidFill>
              <a:latin typeface="Euphemia" panose="020B0503040102020104" pitchFamily="34" charset="0"/>
              <a:cs typeface="Arial"/>
              <a:sym typeface="Arial"/>
            </a:endParaRPr>
          </a:p>
        </p:txBody>
      </p:sp>
      <p:sp>
        <p:nvSpPr>
          <p:cNvPr id="10" name="Shape 112"/>
          <p:cNvSpPr txBox="1">
            <a:spLocks/>
          </p:cNvSpPr>
          <p:nvPr/>
        </p:nvSpPr>
        <p:spPr>
          <a:xfrm>
            <a:off x="5675585" y="1366704"/>
            <a:ext cx="6129051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Potencialidades dos jogos</a:t>
            </a:r>
          </a:p>
        </p:txBody>
      </p:sp>
      <p:sp>
        <p:nvSpPr>
          <p:cNvPr id="11" name="Shape 113"/>
          <p:cNvSpPr txBox="1">
            <a:spLocks/>
          </p:cNvSpPr>
          <p:nvPr/>
        </p:nvSpPr>
        <p:spPr>
          <a:xfrm>
            <a:off x="7283672" y="2461212"/>
            <a:ext cx="5018689" cy="421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Entertenimento;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Forma de Competir;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Forma de Comunicar;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Validador de competências;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Escape à Realidade;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8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5" r="50000" b="10336"/>
          <a:stretch/>
        </p:blipFill>
        <p:spPr>
          <a:xfrm>
            <a:off x="-3" y="1"/>
            <a:ext cx="12192000" cy="351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599" b="13468"/>
          <a:stretch/>
        </p:blipFill>
        <p:spPr>
          <a:xfrm>
            <a:off x="0" y="3358055"/>
            <a:ext cx="12192000" cy="3515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hape 111"/>
          <p:cNvSpPr/>
          <p:nvPr/>
        </p:nvSpPr>
        <p:spPr>
          <a:xfrm>
            <a:off x="7611897" y="0"/>
            <a:ext cx="4580100" cy="6858000"/>
          </a:xfrm>
          <a:prstGeom prst="rect">
            <a:avLst/>
          </a:prstGeom>
          <a:solidFill>
            <a:srgbClr val="000000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1" name="Shape 112"/>
          <p:cNvSpPr txBox="1">
            <a:spLocks/>
          </p:cNvSpPr>
          <p:nvPr/>
        </p:nvSpPr>
        <p:spPr>
          <a:xfrm>
            <a:off x="5613923" y="607040"/>
            <a:ext cx="5976664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O que pode correr mal?</a:t>
            </a:r>
            <a:endParaRPr kumimoji="0" lang="en" sz="36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highlight>
                <a:srgbClr val="B0E0E6"/>
              </a:highlight>
              <a:uLnTx/>
              <a:uFillTx/>
              <a:latin typeface="Euphemia" panose="020B0503040102020104" pitchFamily="34" charset="0"/>
              <a:sym typeface="Nixie One"/>
            </a:endParaRPr>
          </a:p>
        </p:txBody>
      </p:sp>
      <p:sp>
        <p:nvSpPr>
          <p:cNvPr id="12" name="Shape 113"/>
          <p:cNvSpPr txBox="1">
            <a:spLocks/>
          </p:cNvSpPr>
          <p:nvPr/>
        </p:nvSpPr>
        <p:spPr>
          <a:xfrm>
            <a:off x="8079597" y="1757858"/>
            <a:ext cx="3644700" cy="4795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Acesso a conteúdos inadequados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Causar reações violentas nos jovens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Contacto com desconhecidos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Provocar sintomas de adição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Custos económicos associados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8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96"/>
          <p:cNvSpPr txBox="1">
            <a:spLocks/>
          </p:cNvSpPr>
          <p:nvPr/>
        </p:nvSpPr>
        <p:spPr>
          <a:xfrm>
            <a:off x="914400" y="1710562"/>
            <a:ext cx="5224226" cy="42330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DC143C"/>
                </a:solidFill>
                <a:effectLst/>
                <a:uLnTx/>
                <a:uFillTx/>
                <a:latin typeface="Euphemia" panose="020B0503040102020104" pitchFamily="34" charset="0"/>
                <a:ea typeface="Nixie One"/>
                <a:cs typeface="Nixie One"/>
                <a:sym typeface="Nixie One"/>
              </a:rPr>
              <a:t>Adequação à 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Analisar classificação PEGI (Informação Pan-Europeia Sobre Jogos)</a:t>
            </a:r>
          </a:p>
        </p:txBody>
      </p:sp>
      <p:sp>
        <p:nvSpPr>
          <p:cNvPr id="7" name="Shape 97"/>
          <p:cNvSpPr txBox="1">
            <a:spLocks/>
          </p:cNvSpPr>
          <p:nvPr/>
        </p:nvSpPr>
        <p:spPr>
          <a:xfrm>
            <a:off x="2948152" y="689770"/>
            <a:ext cx="6295697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Jogos: Conteúdos e Custos</a:t>
            </a:r>
          </a:p>
        </p:txBody>
      </p:sp>
      <p:sp>
        <p:nvSpPr>
          <p:cNvPr id="8" name="Shape 98"/>
          <p:cNvSpPr txBox="1">
            <a:spLocks/>
          </p:cNvSpPr>
          <p:nvPr/>
        </p:nvSpPr>
        <p:spPr>
          <a:xfrm>
            <a:off x="6489541" y="1710562"/>
            <a:ext cx="5035052" cy="40601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DC143C"/>
                </a:solidFill>
                <a:effectLst/>
                <a:uLnTx/>
                <a:uFillTx/>
                <a:latin typeface="Euphemia" panose="020B0503040102020104" pitchFamily="34" charset="0"/>
                <a:ea typeface="Nixie One"/>
                <a:cs typeface="Nixie One"/>
                <a:sym typeface="Nixie One"/>
              </a:rPr>
              <a:t>In-Game Purchases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Muitos jogos ditos “gratuitos” possibilitam a compras de bens virtuais (itens raros, expansões do jogo, etc.) através de cartão de crédito, pay pal ou SMS.</a:t>
            </a:r>
            <a:endParaRPr kumimoji="0" lang="en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</p:txBody>
      </p:sp>
      <p:pic>
        <p:nvPicPr>
          <p:cNvPr id="9" name="Picture 4" descr="http://media.kotaku.foxtrot.future.net.uk/wp-content/uploads/sites/52/2015/01/pegi_ratings_syste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52" y="4347646"/>
            <a:ext cx="3672408" cy="12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85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96"/>
          <p:cNvSpPr txBox="1">
            <a:spLocks/>
          </p:cNvSpPr>
          <p:nvPr/>
        </p:nvSpPr>
        <p:spPr>
          <a:xfrm>
            <a:off x="783021" y="1923392"/>
            <a:ext cx="5312979" cy="27649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DC143C"/>
                </a:solidFill>
                <a:effectLst/>
                <a:uLnTx/>
                <a:uFillTx/>
                <a:latin typeface="Euphemia" panose="020B0503040102020104" pitchFamily="34" charset="0"/>
                <a:ea typeface="Nixie One"/>
                <a:cs typeface="Nixie One"/>
                <a:sym typeface="Nixie One"/>
              </a:rPr>
              <a:t>Interações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DC143C"/>
              </a:solidFill>
              <a:effectLst/>
              <a:uLnTx/>
              <a:uFillTx/>
              <a:latin typeface="Euphemia" panose="020B0503040102020104" pitchFamily="34" charset="0"/>
              <a:ea typeface="Nixie One"/>
              <a:cs typeface="Nixie One"/>
              <a:sym typeface="Nixie O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Alguns jogos devem ser encarados com os mesmos cuidados que redes sociais. </a:t>
            </a:r>
          </a:p>
        </p:txBody>
      </p:sp>
      <p:sp>
        <p:nvSpPr>
          <p:cNvPr id="8" name="Shape 97"/>
          <p:cNvSpPr txBox="1">
            <a:spLocks/>
          </p:cNvSpPr>
          <p:nvPr/>
        </p:nvSpPr>
        <p:spPr>
          <a:xfrm>
            <a:off x="1981200" y="689770"/>
            <a:ext cx="8229600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Jogos: Riscos de Interação</a:t>
            </a:r>
          </a:p>
        </p:txBody>
      </p:sp>
      <p:sp>
        <p:nvSpPr>
          <p:cNvPr id="9" name="Shape 98"/>
          <p:cNvSpPr txBox="1">
            <a:spLocks/>
          </p:cNvSpPr>
          <p:nvPr/>
        </p:nvSpPr>
        <p:spPr>
          <a:xfrm>
            <a:off x="6258910" y="1923392"/>
            <a:ext cx="5486400" cy="46445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DC143C"/>
                </a:solidFill>
                <a:effectLst/>
                <a:uLnTx/>
                <a:uFillTx/>
                <a:latin typeface="Euphemia" panose="020B0503040102020104" pitchFamily="34" charset="0"/>
                <a:ea typeface="Nixie One"/>
                <a:cs typeface="Nixie One"/>
                <a:sym typeface="Nixie One"/>
              </a:rPr>
              <a:t>MMORPGs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DC143C"/>
              </a:solidFill>
              <a:effectLst/>
              <a:uLnTx/>
              <a:uFillTx/>
              <a:latin typeface="Euphemia" panose="020B0503040102020104" pitchFamily="34" charset="0"/>
              <a:ea typeface="Nixie One"/>
              <a:cs typeface="Nixie One"/>
              <a:sym typeface="Nixie O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Jogos Massivos de Desenvolvimento de Personagens refletem um risco maior no sentido em que possibilitam o contacto com inúmeros desconhecidos.</a:t>
            </a:r>
          </a:p>
        </p:txBody>
      </p:sp>
      <p:sp>
        <p:nvSpPr>
          <p:cNvPr id="10" name="Retângulo 1"/>
          <p:cNvSpPr/>
          <p:nvPr/>
        </p:nvSpPr>
        <p:spPr>
          <a:xfrm>
            <a:off x="1407815" y="5013175"/>
            <a:ext cx="3920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kern="0" dirty="0">
                <a:solidFill>
                  <a:srgbClr val="FFFFFF"/>
                </a:solidFill>
                <a:latin typeface="Euphemia" panose="020B0503040102020104" pitchFamily="34" charset="0"/>
                <a:cs typeface="Arial"/>
                <a:sym typeface="Arial"/>
              </a:rPr>
              <a:t>Regra Geral: Estes jogos possuem funções de bloqueio e denúncia de outros jogadores.</a:t>
            </a:r>
          </a:p>
        </p:txBody>
      </p:sp>
      <p:pic>
        <p:nvPicPr>
          <p:cNvPr id="11" name="Picture 2" descr="https://upload.wikimedia.org/wikipedia/commons/2/2e/Exclamation_mark_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50" y="5013175"/>
            <a:ext cx="936956" cy="93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85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r="4958"/>
          <a:stretch/>
        </p:blipFill>
        <p:spPr>
          <a:xfrm>
            <a:off x="567559" y="319251"/>
            <a:ext cx="11056884" cy="621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hape 111"/>
          <p:cNvSpPr/>
          <p:nvPr/>
        </p:nvSpPr>
        <p:spPr>
          <a:xfrm>
            <a:off x="6637283" y="27623"/>
            <a:ext cx="5554718" cy="6858000"/>
          </a:xfrm>
          <a:prstGeom prst="rect">
            <a:avLst/>
          </a:prstGeom>
          <a:solidFill>
            <a:srgbClr val="000000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 dirty="0">
              <a:solidFill>
                <a:srgbClr val="000000"/>
              </a:solidFill>
              <a:latin typeface="Euphemia" panose="020B0503040102020104" pitchFamily="34" charset="0"/>
              <a:cs typeface="Arial"/>
              <a:sym typeface="Arial"/>
            </a:endParaRPr>
          </a:p>
        </p:txBody>
      </p:sp>
      <p:sp>
        <p:nvSpPr>
          <p:cNvPr id="10" name="Shape 112"/>
          <p:cNvSpPr txBox="1">
            <a:spLocks/>
          </p:cNvSpPr>
          <p:nvPr/>
        </p:nvSpPr>
        <p:spPr>
          <a:xfrm>
            <a:off x="7210100" y="835707"/>
            <a:ext cx="4288221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Sinais de Adição</a:t>
            </a:r>
          </a:p>
        </p:txBody>
      </p:sp>
      <p:sp>
        <p:nvSpPr>
          <p:cNvPr id="11" name="Shape 113"/>
          <p:cNvSpPr txBox="1">
            <a:spLocks/>
          </p:cNvSpPr>
          <p:nvPr/>
        </p:nvSpPr>
        <p:spPr>
          <a:xfrm>
            <a:off x="6984124" y="2144110"/>
            <a:ext cx="4740177" cy="4451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Dedicar mais tempo a jogar do que na realização de outras atividades, nomeadamente ações básicas como comer e dormir;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Sensação de ansiedade por não estar a jogar;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Gastos excecissivos para adquirir bens virtuais;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Sonhos com jogos de forma regular;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8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edro.marques\Documents\Net com Consciência\Thumbnails Youtube\Normais\Ep10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18" y="630622"/>
            <a:ext cx="9947978" cy="5595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353549" y="5815034"/>
            <a:ext cx="1739900" cy="698568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533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hyleadnow.files.wordpress.com/2013/07/social_network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31" t="4712" r="6101" b="1485"/>
          <a:stretch/>
        </p:blipFill>
        <p:spPr bwMode="auto">
          <a:xfrm flipH="1">
            <a:off x="7712598" y="0"/>
            <a:ext cx="447940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105"/>
          <p:cNvSpPr txBox="1">
            <a:spLocks/>
          </p:cNvSpPr>
          <p:nvPr/>
        </p:nvSpPr>
        <p:spPr>
          <a:xfrm>
            <a:off x="396174" y="2149344"/>
            <a:ext cx="6579392" cy="392187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dirty="0">
                <a:latin typeface="Euphemia" panose="020B0503040102020104" pitchFamily="34" charset="0"/>
              </a:rPr>
              <a:t>Desenvolver uma cultura de uso consciente da Internet, capacitando cidadãos para a tomada de decisões informadas e contribuir para o combate às condutas e aos conteúdos ilegais, disponíveis online.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837" y="204453"/>
            <a:ext cx="847779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5400" b="1" dirty="0">
                <a:ln>
                  <a:solidFill>
                    <a:srgbClr val="656667"/>
                  </a:solidFill>
                </a:ln>
                <a:solidFill>
                  <a:srgbClr val="41979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Centro Internet Segura</a:t>
            </a:r>
          </a:p>
          <a:p>
            <a:r>
              <a:rPr lang="pt-PT" sz="4000" dirty="0">
                <a:ln>
                  <a:solidFill>
                    <a:srgbClr val="656667"/>
                  </a:solidFill>
                </a:ln>
                <a:solidFill>
                  <a:srgbClr val="65666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Missão</a:t>
            </a:r>
            <a:endParaRPr lang="pt-PT" sz="3200" dirty="0">
              <a:ln>
                <a:solidFill>
                  <a:srgbClr val="656667"/>
                </a:solidFill>
              </a:ln>
              <a:solidFill>
                <a:srgbClr val="656667"/>
              </a:solidFill>
              <a:latin typeface="Maiandra GD" panose="020E0502030308020204" pitchFamily="34" charset="0"/>
              <a:ea typeface="Loopiejuice" panose="04070605020B02020204" pitchFamily="82" charset="0"/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02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Relações</a:t>
            </a:r>
            <a:r>
              <a:rPr lang="en-US" dirty="0"/>
              <a:t> Online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6" t="29966" r="15242" b="11431"/>
          <a:stretch/>
        </p:blipFill>
        <p:spPr>
          <a:xfrm>
            <a:off x="777662" y="1987080"/>
            <a:ext cx="2752938" cy="363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3"/>
          <p:cNvSpPr/>
          <p:nvPr/>
        </p:nvSpPr>
        <p:spPr>
          <a:xfrm>
            <a:off x="8674100" y="5237954"/>
            <a:ext cx="2755900" cy="1106492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>
                <a:solidFill>
                  <a:srgbClr val="CCE2EF"/>
                </a:solidFill>
              </a:rPr>
              <a:t>Continuar</a:t>
            </a:r>
            <a:endParaRPr lang="pt-PT" dirty="0">
              <a:solidFill>
                <a:srgbClr val="CCE2EF"/>
              </a:solidFill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9182100" y="4197316"/>
            <a:ext cx="1739900" cy="698568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hape 63"/>
          <p:cNvSpPr txBox="1">
            <a:spLocks/>
          </p:cNvSpPr>
          <p:nvPr/>
        </p:nvSpPr>
        <p:spPr>
          <a:xfrm>
            <a:off x="3720662" y="1603703"/>
            <a:ext cx="3468414" cy="418749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dirty="0">
                <a:solidFill>
                  <a:srgbClr val="419797"/>
                </a:solidFill>
              </a:rPr>
              <a:t>Sabe mais sobre: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" dirty="0">
              <a:solidFill>
                <a:srgbClr val="419797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" dirty="0">
              <a:solidFill>
                <a:srgbClr val="419797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i="1" dirty="0">
                <a:solidFill>
                  <a:srgbClr val="419797"/>
                </a:solidFill>
              </a:rPr>
              <a:t>… Sexting/Frexting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" i="1" dirty="0">
              <a:solidFill>
                <a:srgbClr val="419797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i="1" dirty="0">
                <a:solidFill>
                  <a:srgbClr val="419797"/>
                </a:solidFill>
              </a:rPr>
              <a:t>… Grooming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" i="1" dirty="0">
              <a:solidFill>
                <a:srgbClr val="419797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i="1" dirty="0">
                <a:solidFill>
                  <a:srgbClr val="419797"/>
                </a:solidFill>
              </a:rPr>
              <a:t>… Sextortion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" i="1" dirty="0">
              <a:solidFill>
                <a:srgbClr val="419797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i="1" dirty="0">
                <a:solidFill>
                  <a:srgbClr val="419797"/>
                </a:solidFill>
              </a:rPr>
              <a:t>… Revenge Porn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514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3"/>
          <p:cNvSpPr txBox="1">
            <a:spLocks/>
          </p:cNvSpPr>
          <p:nvPr/>
        </p:nvSpPr>
        <p:spPr>
          <a:xfrm>
            <a:off x="685799" y="5426359"/>
            <a:ext cx="10586546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dirty="0">
                <a:latin typeface="Euphemia" panose="020B0503040102020104" pitchFamily="34" charset="0"/>
              </a:rPr>
              <a:t>Sexting = Sex+Texting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dirty="0">
                <a:latin typeface="Euphemia" panose="020B0503040102020104" pitchFamily="34" charset="0"/>
              </a:rPr>
              <a:t>Partilha de conteúdos eróticos através de mensagens móveis.</a:t>
            </a:r>
          </a:p>
        </p:txBody>
      </p:sp>
      <p:pic>
        <p:nvPicPr>
          <p:cNvPr id="15362" name="Picture 2" descr="C:\Users\pedro.marques\Documents\Net com Consciência\Thumbnails Youtube\Normais\Ep03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5" y="1718453"/>
            <a:ext cx="5869682" cy="3301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pedro.marques\Documents\Net com Consciência\Thumbnails Youtube\Normais\Ep04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72" y="2506061"/>
            <a:ext cx="5483792" cy="3084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97"/>
          <p:cNvSpPr txBox="1">
            <a:spLocks/>
          </p:cNvSpPr>
          <p:nvPr/>
        </p:nvSpPr>
        <p:spPr>
          <a:xfrm>
            <a:off x="1981200" y="689770"/>
            <a:ext cx="8229600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Sexting e a Reputação Online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1111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61" y="1626375"/>
            <a:ext cx="7211478" cy="398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hape 97"/>
          <p:cNvSpPr txBox="1">
            <a:spLocks/>
          </p:cNvSpPr>
          <p:nvPr/>
        </p:nvSpPr>
        <p:spPr>
          <a:xfrm>
            <a:off x="4261945" y="642472"/>
            <a:ext cx="3668110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Revenge Porn</a:t>
            </a:r>
          </a:p>
        </p:txBody>
      </p:sp>
      <p:sp>
        <p:nvSpPr>
          <p:cNvPr id="4" name="Shape 63"/>
          <p:cNvSpPr txBox="1">
            <a:spLocks/>
          </p:cNvSpPr>
          <p:nvPr/>
        </p:nvSpPr>
        <p:spPr>
          <a:xfrm>
            <a:off x="889438" y="5764302"/>
            <a:ext cx="10413124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dirty="0">
                <a:latin typeface="Euphemia" panose="020B0503040102020104" pitchFamily="34" charset="0"/>
              </a:rPr>
              <a:t>O termo descreve a partilha de conteúdos eróticos de terceiros, com o intuito de os prejudicar.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8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1981200" y="689770"/>
            <a:ext cx="8229600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pt-PT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Razões para a partilha de nudez</a:t>
            </a:r>
            <a:br>
              <a:rPr kumimoji="0" lang="pt-PT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</a:br>
            <a:endParaRPr kumimoji="0" lang="pt-PT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B0E0E6"/>
              </a:highlight>
              <a:uLnTx/>
              <a:uFillTx/>
              <a:latin typeface="Euphemia" panose="020B0503040102020104" pitchFamily="34" charset="0"/>
              <a:sym typeface="Nixie One"/>
            </a:endParaRPr>
          </a:p>
        </p:txBody>
      </p:sp>
      <p:pic>
        <p:nvPicPr>
          <p:cNvPr id="10" name="Picture 4" descr="https://s-media-cache-ak0.pinimg.com/236x/24/fe/c5/24fec5fc4aa42c02f6a2b11c2628cf5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8"/>
          <a:stretch/>
        </p:blipFill>
        <p:spPr bwMode="auto">
          <a:xfrm>
            <a:off x="7637310" y="2771768"/>
            <a:ext cx="271018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savagechickens.com/images/chickendeathpe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10537" r="5655" b="3184"/>
          <a:stretch/>
        </p:blipFill>
        <p:spPr bwMode="auto">
          <a:xfrm>
            <a:off x="1083203" y="2771768"/>
            <a:ext cx="2795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5"/>
          <p:cNvSpPr txBox="1"/>
          <p:nvPr/>
        </p:nvSpPr>
        <p:spPr>
          <a:xfrm>
            <a:off x="1572175" y="2087149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b="1" kern="0" dirty="0">
                <a:solidFill>
                  <a:srgbClr val="FFFFFF"/>
                </a:solidFill>
                <a:latin typeface="Euphemia" panose="020B0503040102020104" pitchFamily="34" charset="0"/>
                <a:cs typeface="Arial"/>
                <a:sym typeface="Arial"/>
              </a:rPr>
              <a:t>Pressão de Pares</a:t>
            </a:r>
          </a:p>
          <a:p>
            <a:pPr algn="ctr"/>
            <a:r>
              <a:rPr lang="pt-PT" sz="1400" i="1" kern="0" dirty="0">
                <a:solidFill>
                  <a:srgbClr val="FFFFFF"/>
                </a:solidFill>
                <a:latin typeface="Euphemia" panose="020B0503040102020104" pitchFamily="34" charset="0"/>
                <a:cs typeface="Arial"/>
                <a:sym typeface="Arial"/>
              </a:rPr>
              <a:t>“Não sejas cortes!”</a:t>
            </a:r>
          </a:p>
        </p:txBody>
      </p:sp>
      <p:sp>
        <p:nvSpPr>
          <p:cNvPr id="13" name="CaixaDeTexto 6"/>
          <p:cNvSpPr txBox="1"/>
          <p:nvPr/>
        </p:nvSpPr>
        <p:spPr>
          <a:xfrm>
            <a:off x="7537232" y="2085408"/>
            <a:ext cx="2956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b="1" kern="0" dirty="0">
                <a:solidFill>
                  <a:srgbClr val="FFFFFF"/>
                </a:solidFill>
                <a:latin typeface="Euphemia" panose="020B0503040102020104" pitchFamily="34" charset="0"/>
                <a:cs typeface="Arial"/>
                <a:sym typeface="Arial"/>
              </a:rPr>
              <a:t>Provas de amor</a:t>
            </a:r>
          </a:p>
          <a:p>
            <a:pPr algn="ctr"/>
            <a:r>
              <a:rPr lang="pt-PT" sz="1400" i="1" kern="0" dirty="0">
                <a:solidFill>
                  <a:srgbClr val="FFFFFF"/>
                </a:solidFill>
                <a:latin typeface="Euphemia" panose="020B0503040102020104" pitchFamily="34" charset="0"/>
                <a:cs typeface="Arial"/>
                <a:sym typeface="Arial"/>
              </a:rPr>
              <a:t>“Se amas, porque não confias?”</a:t>
            </a:r>
          </a:p>
        </p:txBody>
      </p:sp>
      <p:sp>
        <p:nvSpPr>
          <p:cNvPr id="14" name="CaixaDeTexto 7"/>
          <p:cNvSpPr txBox="1"/>
          <p:nvPr/>
        </p:nvSpPr>
        <p:spPr>
          <a:xfrm>
            <a:off x="4833088" y="2087149"/>
            <a:ext cx="1941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b="1" kern="0" dirty="0">
                <a:solidFill>
                  <a:srgbClr val="FFFFFF"/>
                </a:solidFill>
                <a:latin typeface="Euphemia" panose="020B0503040102020104" pitchFamily="34" charset="0"/>
                <a:cs typeface="Arial"/>
                <a:sym typeface="Arial"/>
              </a:rPr>
              <a:t>Impulso/Adrenalina</a:t>
            </a:r>
          </a:p>
          <a:p>
            <a:pPr algn="ctr"/>
            <a:r>
              <a:rPr lang="pt-PT" sz="1400" i="1" kern="0" dirty="0">
                <a:solidFill>
                  <a:srgbClr val="FFFFFF"/>
                </a:solidFill>
                <a:latin typeface="Euphemia" panose="020B0503040102020104" pitchFamily="34" charset="0"/>
                <a:cs typeface="Arial"/>
                <a:sym typeface="Arial"/>
              </a:rPr>
              <a:t>“Viver o momento…”</a:t>
            </a:r>
          </a:p>
        </p:txBody>
      </p:sp>
      <p:pic>
        <p:nvPicPr>
          <p:cNvPr id="15" name="Picture 10" descr="http://40.media.tumblr.com/tumblr_lx8j2fs4ub1qf2soxo1_12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9" t="16834" r="22451" b="10231"/>
          <a:stretch/>
        </p:blipFill>
        <p:spPr bwMode="auto">
          <a:xfrm>
            <a:off x="4459428" y="2771768"/>
            <a:ext cx="259459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63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1981200" y="689770"/>
            <a:ext cx="8229600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pt-PT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Consequências da partilha de nudez</a:t>
            </a:r>
          </a:p>
        </p:txBody>
      </p:sp>
      <p:sp>
        <p:nvSpPr>
          <p:cNvPr id="12" name="CaixaDeTexto 3"/>
          <p:cNvSpPr txBox="1"/>
          <p:nvPr/>
        </p:nvSpPr>
        <p:spPr>
          <a:xfrm>
            <a:off x="3820377" y="1954929"/>
            <a:ext cx="4551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i="1" kern="0" dirty="0">
                <a:solidFill>
                  <a:srgbClr val="FFFFFF"/>
                </a:solidFill>
                <a:latin typeface="Euphemia" panose="020B0503040102020104" pitchFamily="34" charset="0"/>
                <a:cs typeface="Arial"/>
                <a:sym typeface="Arial"/>
              </a:rPr>
              <a:t>“Quando partilhas uma foto, </a:t>
            </a:r>
          </a:p>
          <a:p>
            <a:pPr algn="ctr"/>
            <a:r>
              <a:rPr lang="pt-PT" sz="2400" i="1" kern="0" dirty="0">
                <a:solidFill>
                  <a:srgbClr val="FFFFFF"/>
                </a:solidFill>
                <a:latin typeface="Euphemia" panose="020B0503040102020104" pitchFamily="34" charset="0"/>
                <a:cs typeface="Arial"/>
                <a:sym typeface="Arial"/>
              </a:rPr>
              <a:t>perdes o controlo sobre ela”</a:t>
            </a:r>
          </a:p>
        </p:txBody>
      </p:sp>
      <p:grpSp>
        <p:nvGrpSpPr>
          <p:cNvPr id="13" name="Grupo 4"/>
          <p:cNvGrpSpPr/>
          <p:nvPr/>
        </p:nvGrpSpPr>
        <p:grpSpPr>
          <a:xfrm>
            <a:off x="2228590" y="3145411"/>
            <a:ext cx="4128393" cy="2803869"/>
            <a:chOff x="323528" y="2069855"/>
            <a:chExt cx="4128393" cy="2803869"/>
          </a:xfrm>
        </p:grpSpPr>
        <p:sp>
          <p:nvSpPr>
            <p:cNvPr id="14" name="CaixaDeTexto 5"/>
            <p:cNvSpPr txBox="1"/>
            <p:nvPr/>
          </p:nvSpPr>
          <p:spPr>
            <a:xfrm>
              <a:off x="1313550" y="2069855"/>
              <a:ext cx="21483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2000" kern="0" dirty="0">
                  <a:solidFill>
                    <a:srgbClr val="FFFFFF"/>
                  </a:solidFill>
                  <a:latin typeface="Euphemia" panose="020B0503040102020104" pitchFamily="34" charset="0"/>
                  <a:cs typeface="Arial"/>
                  <a:sym typeface="Arial"/>
                </a:rPr>
                <a:t>Sobre-exposição</a:t>
              </a:r>
            </a:p>
          </p:txBody>
        </p:sp>
        <p:pic>
          <p:nvPicPr>
            <p:cNvPr id="15" name="Picture 2" descr="http://img1.aksam.com.tr/imgsdisk/2014/09/01/010920140947338940365_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551503"/>
              <a:ext cx="4128393" cy="232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o 7"/>
          <p:cNvGrpSpPr/>
          <p:nvPr/>
        </p:nvGrpSpPr>
        <p:grpSpPr>
          <a:xfrm>
            <a:off x="6983186" y="3150703"/>
            <a:ext cx="3183885" cy="2793285"/>
            <a:chOff x="4715500" y="2069855"/>
            <a:chExt cx="3183885" cy="2793285"/>
          </a:xfrm>
        </p:grpSpPr>
        <p:pic>
          <p:nvPicPr>
            <p:cNvPr id="17" name="Picture 4" descr="http://cdn4.scmp.com/sites/default/files/styles/980w/public/2015/04/13/b0b97845de1b7880299b5633895551e6.jpg?itok=pY-HvEVv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551503"/>
              <a:ext cx="2318735" cy="231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ixaDeTexto 9"/>
            <p:cNvSpPr txBox="1"/>
            <p:nvPr/>
          </p:nvSpPr>
          <p:spPr>
            <a:xfrm>
              <a:off x="4715500" y="2069855"/>
              <a:ext cx="31838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2000" kern="0" dirty="0">
                  <a:solidFill>
                    <a:srgbClr val="FFFFFF"/>
                  </a:solidFill>
                  <a:latin typeface="Euphemia" panose="020B0503040102020104" pitchFamily="34" charset="0"/>
                  <a:cs typeface="Arial"/>
                  <a:sym typeface="Arial"/>
                </a:rPr>
                <a:t>Vergonha, isolamento, 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397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981200" y="689770"/>
            <a:ext cx="8229600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pt-PT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Aconteceu! O que posso fazer?</a:t>
            </a:r>
          </a:p>
        </p:txBody>
      </p:sp>
      <p:sp>
        <p:nvSpPr>
          <p:cNvPr id="8" name="CaixaDeTexto 1"/>
          <p:cNvSpPr txBox="1"/>
          <p:nvPr/>
        </p:nvSpPr>
        <p:spPr>
          <a:xfrm>
            <a:off x="503593" y="1766314"/>
            <a:ext cx="112259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prstClr val="white"/>
                </a:solidFill>
                <a:latin typeface="Euphemia" panose="020B0503040102020104" pitchFamily="34" charset="0"/>
              </a:rPr>
              <a:t>O que está online é difícil de eliminar, mas podemos fazer algumas ações:</a:t>
            </a:r>
          </a:p>
          <a:p>
            <a:endParaRPr lang="pt-PT" sz="2400" dirty="0">
              <a:solidFill>
                <a:prstClr val="white"/>
              </a:solidFill>
              <a:latin typeface="Euphemia" panose="020B05030401020201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prstClr val="white"/>
                </a:solidFill>
                <a:latin typeface="Euphemia" panose="020B0503040102020104" pitchFamily="34" charset="0"/>
              </a:rPr>
              <a:t>Pedir a remoção dos conteúdos, via denúncia em websites/redes sociais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prstClr val="white"/>
                </a:solidFill>
                <a:latin typeface="Euphemia" panose="020B0503040102020104" pitchFamily="34" charset="0"/>
              </a:rPr>
              <a:t>No caso de menores, a partilha destes conteúdos é crime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prstClr val="white"/>
                </a:solidFill>
                <a:latin typeface="Euphemia" panose="020B0503040102020104" pitchFamily="34" charset="0"/>
              </a:rPr>
              <a:t>Legislação Europeia: Somos donos da nossa imagem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prstClr val="white"/>
                </a:solidFill>
                <a:latin typeface="Euphemia" panose="020B0503040102020104" pitchFamily="34" charset="0"/>
              </a:rPr>
              <a:t>Legislação Americana: Somos donos das fotografias que tiramos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2400" dirty="0">
              <a:solidFill>
                <a:prstClr val="white"/>
              </a:solidFill>
              <a:latin typeface="Euphemia" panose="020B05030401020201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prstClr val="white"/>
                </a:solidFill>
                <a:latin typeface="Euphemia" panose="020B0503040102020104" pitchFamily="34" charset="0"/>
              </a:rPr>
              <a:t>“Enterrar” conteúdos negativos, com informações positivas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prstClr val="white"/>
                </a:solidFill>
                <a:latin typeface="Euphemia" panose="020B0503040102020104" pitchFamily="34" charset="0"/>
              </a:rPr>
              <a:t>Criar locais na Internet com informações positivas sobre nós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prstClr val="white"/>
                </a:solidFill>
                <a:latin typeface="Euphemia" panose="020B0503040102020104" pitchFamily="34" charset="0"/>
              </a:rPr>
              <a:t>Não alimentar publicações que falam sobre o passado</a:t>
            </a:r>
            <a:endParaRPr lang="pt-PT" sz="2400" dirty="0">
              <a:solidFill>
                <a:prstClr val="white"/>
              </a:solidFill>
              <a:latin typeface="Euphemia" panose="020B05030401020201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prstClr val="white"/>
                </a:solidFill>
                <a:latin typeface="Euphemia" panose="020B0503040102020104" pitchFamily="34" charset="0"/>
              </a:rPr>
              <a:t>Fazer uma “limpeza” às listas de contactos/amigos online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endParaRPr lang="pt-PT" sz="2000" dirty="0">
              <a:solidFill>
                <a:prstClr val="white"/>
              </a:solidFill>
              <a:latin typeface="Euphemia" panose="020B0503040102020104" pitchFamily="34" charset="0"/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97" y="5618216"/>
            <a:ext cx="3333206" cy="1086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68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>
            <a:off x="268012" y="262759"/>
            <a:ext cx="7652425" cy="63272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55042" y="1824050"/>
            <a:ext cx="29241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Grooming</a:t>
            </a: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 panose="020B05030401020201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55042" y="2796937"/>
            <a:ext cx="40613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ct val="100000"/>
            </a:pPr>
            <a:r>
              <a:rPr lang="en" sz="2400" kern="0" dirty="0">
                <a:solidFill>
                  <a:srgbClr val="FFFFFF"/>
                </a:solidFill>
                <a:latin typeface="Euphemia" panose="020B0503040102020104" pitchFamily="34" charset="0"/>
                <a:sym typeface="Nixie One"/>
              </a:rPr>
              <a:t>Grooming é um termo que identifica um conjunto de práticas de aliciamento online.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635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6"/>
          <p:cNvSpPr txBox="1">
            <a:spLocks/>
          </p:cNvSpPr>
          <p:nvPr/>
        </p:nvSpPr>
        <p:spPr>
          <a:xfrm>
            <a:off x="441434" y="1296988"/>
            <a:ext cx="1576553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Riscos</a:t>
            </a:r>
            <a:endParaRPr kumimoji="0" lang="en" sz="3600" b="0" i="0" u="none" strike="noStrike" kern="0" cap="none" spc="0" normalizeH="0" baseline="0" noProof="0" dirty="0">
              <a:ln>
                <a:noFill/>
              </a:ln>
              <a:solidFill>
                <a:srgbClr val="DC143C"/>
              </a:solidFill>
              <a:effectLst/>
              <a:highlight>
                <a:srgbClr val="B0E0E6"/>
              </a:highlight>
              <a:uLnTx/>
              <a:uFillTx/>
              <a:latin typeface="Euphemia" panose="020B0503040102020104" pitchFamily="34" charset="0"/>
              <a:sym typeface="Nixie One"/>
            </a:endParaRPr>
          </a:p>
        </p:txBody>
      </p:sp>
      <p:sp>
        <p:nvSpPr>
          <p:cNvPr id="5" name="Shape 77"/>
          <p:cNvSpPr txBox="1">
            <a:spLocks/>
          </p:cNvSpPr>
          <p:nvPr/>
        </p:nvSpPr>
        <p:spPr>
          <a:xfrm>
            <a:off x="126125" y="2238962"/>
            <a:ext cx="3783724" cy="29244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Perda de Privacidade</a:t>
            </a:r>
          </a:p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Chantagem</a:t>
            </a:r>
          </a:p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Sentimento de deceção</a:t>
            </a:r>
          </a:p>
          <a:p>
            <a:pPr marL="457200" lvl="0" indent="-228600">
              <a:lnSpc>
                <a:spcPct val="150000"/>
              </a:lnSpc>
              <a:defRPr/>
            </a:pPr>
            <a:r>
              <a:rPr lang="pt-PT" sz="2000" kern="0" dirty="0">
                <a:latin typeface="Euphemia" panose="020B0503040102020104" pitchFamily="34" charset="0"/>
              </a:rPr>
              <a:t>Abuso Sexual</a:t>
            </a:r>
          </a:p>
          <a:p>
            <a:pPr marL="457200" lvl="0" indent="-228600">
              <a:lnSpc>
                <a:spcPct val="150000"/>
              </a:lnSpc>
              <a:defRPr/>
            </a:pP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Perda </a:t>
            </a:r>
            <a:r>
              <a:rPr lang="pt-PT" sz="2000" kern="0" dirty="0">
                <a:latin typeface="Euphemia" panose="020B0503040102020104" pitchFamily="34" charset="0"/>
              </a:rPr>
              <a:t>de autoestima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099034" y="441725"/>
            <a:ext cx="4398579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pt-PT" sz="36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Fases de Grooming</a:t>
            </a:r>
            <a:endParaRPr kumimoji="0" lang="pt-PT" sz="36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highlight>
                <a:srgbClr val="B0E0E6"/>
              </a:highlight>
              <a:uLnTx/>
              <a:uFillTx/>
              <a:latin typeface="Euphemia" panose="020B0503040102020104" pitchFamily="34" charset="0"/>
              <a:sym typeface="Nixie One"/>
            </a:endParaRPr>
          </a:p>
        </p:txBody>
      </p:sp>
      <p:sp>
        <p:nvSpPr>
          <p:cNvPr id="9" name="Marcador de Posição do Texto 2"/>
          <p:cNvSpPr txBox="1">
            <a:spLocks/>
          </p:cNvSpPr>
          <p:nvPr/>
        </p:nvSpPr>
        <p:spPr>
          <a:xfrm>
            <a:off x="4099034" y="1352155"/>
            <a:ext cx="7824952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pt-P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Início da Amizade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Primeiro contacto, procura identificar os gostos da vítima de forma a ganhar a sua confiança. Pode adotar uma identidade falsa para se tornar mais atraente à vitima.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endParaRPr kumimoji="0" lang="pt-PT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pt-P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Relação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Confissões pessoais entre vítima e agressor, reforço da confiança. O agressor alicia a vítima para práticas sexuais. Técnica do “Jogo das perguntas”.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endParaRPr kumimoji="0" lang="pt-PT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pt-P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Intimidação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Caso a vítima não coopere nas solicitações, o agressor irá adotar medidas de extorsão, como divulgar publicamente confissões ou imagens da vítima.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7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6"/>
          <p:cNvSpPr txBox="1">
            <a:spLocks/>
          </p:cNvSpPr>
          <p:nvPr/>
        </p:nvSpPr>
        <p:spPr>
          <a:xfrm>
            <a:off x="457200" y="689770"/>
            <a:ext cx="8229600" cy="7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defRPr sz="3600" b="0" i="0" u="none" strike="noStrike" cap="none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Font typeface="Nixie One"/>
              <a:buNone/>
              <a:defRPr sz="3600">
                <a:solidFill>
                  <a:srgbClr val="222222"/>
                </a:solidFill>
                <a:highlight>
                  <a:srgbClr val="B0E0E6"/>
                </a:highlight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Nixie One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Identificar o Groomer</a:t>
            </a:r>
            <a:endParaRPr kumimoji="0" lang="en" sz="3600" b="0" i="0" u="none" strike="noStrike" kern="0" cap="none" spc="0" normalizeH="0" baseline="0" noProof="0" dirty="0">
              <a:ln>
                <a:noFill/>
              </a:ln>
              <a:solidFill>
                <a:srgbClr val="DC143C"/>
              </a:solidFill>
              <a:effectLst/>
              <a:highlight>
                <a:srgbClr val="B0E0E6"/>
              </a:highlight>
              <a:uLnTx/>
              <a:uFillTx/>
              <a:latin typeface="Euphemia" panose="020B0503040102020104" pitchFamily="34" charset="0"/>
              <a:sym typeface="Nixie One"/>
            </a:endParaRPr>
          </a:p>
        </p:txBody>
      </p:sp>
      <p:sp>
        <p:nvSpPr>
          <p:cNvPr id="6" name="Shape 77"/>
          <p:cNvSpPr txBox="1">
            <a:spLocks/>
          </p:cNvSpPr>
          <p:nvPr/>
        </p:nvSpPr>
        <p:spPr>
          <a:xfrm>
            <a:off x="457200" y="1913948"/>
            <a:ext cx="11382703" cy="42399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defRPr sz="2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defRPr sz="1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pt-PT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Embora exista o mito do homem mais velho, de nível socioeconómico alto, os agressores podem ser homens ou mulheres, independentemente da idade ou situação socioeconómica.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endParaRPr kumimoji="0" lang="pt-PT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anose="020B0503040102020104" pitchFamily="34" charset="0"/>
              <a:sym typeface="Raleway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◎"/>
              <a:tabLst/>
              <a:defRPr/>
            </a:pPr>
            <a:r>
              <a:rPr kumimoji="0" lang="pt-PT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" panose="020B0503040102020104" pitchFamily="34" charset="0"/>
                <a:sym typeface="Raleway"/>
              </a:rPr>
              <a:t>Geralmente o agressor não se apressa e tenta ganhar a confiança da vítima pouco a pouco (muitas vezes adota esta prática com mais jovens).</a:t>
            </a:r>
          </a:p>
        </p:txBody>
      </p:sp>
      <p:pic>
        <p:nvPicPr>
          <p:cNvPr id="7" name="Picture 4" descr="https://lh3.ggpht.com/GkNfqm17WFuzaIR87_oz690ErF63hL08Ngj73QtDxyWlCOF80d2gWd2GHrPLJJ-YmHYS=w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366" y="5877272"/>
            <a:ext cx="553244" cy="55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8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327153"/>
            <a:ext cx="10972800" cy="727799"/>
          </a:xfrm>
        </p:spPr>
        <p:txBody>
          <a:bodyPr>
            <a:normAutofit fontScale="90000"/>
          </a:bodyPr>
          <a:lstStyle/>
          <a:p>
            <a:pPr algn="ctr"/>
            <a:r>
              <a:rPr lang="pt-PT" dirty="0">
                <a:latin typeface="Euphemia" panose="020B0503040102020104" pitchFamily="34" charset="0"/>
              </a:rPr>
              <a:t>Orientações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237582"/>
            <a:ext cx="10972800" cy="3996570"/>
          </a:xfrm>
        </p:spPr>
        <p:txBody>
          <a:bodyPr/>
          <a:lstStyle/>
          <a:p>
            <a:r>
              <a:rPr lang="pt-PT" sz="2400" dirty="0">
                <a:latin typeface="Euphemia" panose="020B0503040102020104" pitchFamily="34" charset="0"/>
              </a:rPr>
              <a:t>Não culpar a vítima, em nenhum momento;</a:t>
            </a:r>
          </a:p>
          <a:p>
            <a:endParaRPr lang="pt-PT" sz="2400" dirty="0">
              <a:latin typeface="Euphemia" panose="020B0503040102020104" pitchFamily="34" charset="0"/>
            </a:endParaRPr>
          </a:p>
          <a:p>
            <a:r>
              <a:rPr lang="pt-PT" sz="2400" dirty="0">
                <a:latin typeface="Euphemia" panose="020B0503040102020104" pitchFamily="34" charset="0"/>
              </a:rPr>
              <a:t>Identificar causas que possam tornar a vítima mais frágil/suscetível a agressores;</a:t>
            </a:r>
          </a:p>
          <a:p>
            <a:endParaRPr lang="pt-PT" sz="2400" dirty="0">
              <a:latin typeface="Euphemia" panose="020B0503040102020104" pitchFamily="34" charset="0"/>
            </a:endParaRPr>
          </a:p>
          <a:p>
            <a:r>
              <a:rPr lang="pt-PT" sz="2400" dirty="0">
                <a:latin typeface="Euphemia" panose="020B0503040102020104" pitchFamily="34" charset="0"/>
              </a:rPr>
              <a:t>Não estar constantemente a relembrar momentos difíceis para o menor;</a:t>
            </a:r>
          </a:p>
          <a:p>
            <a:endParaRPr lang="pt-PT" sz="2400" dirty="0">
              <a:latin typeface="Euphemia" panose="020B0503040102020104" pitchFamily="34" charset="0"/>
            </a:endParaRPr>
          </a:p>
          <a:p>
            <a:r>
              <a:rPr lang="pt-PT" sz="2400" dirty="0">
                <a:latin typeface="Euphemia" panose="020B0503040102020104" pitchFamily="34" charset="0"/>
              </a:rPr>
              <a:t>Não eliminar provas. Garantir que o agressor possui o material pornográfico da vítima e relatar à polícia;</a:t>
            </a:r>
          </a:p>
          <a:p>
            <a:endParaRPr lang="pt-PT" sz="2400" dirty="0">
              <a:latin typeface="Euphemia" panose="020B0503040102020104" pitchFamily="34" charset="0"/>
            </a:endParaRPr>
          </a:p>
          <a:p>
            <a:r>
              <a:rPr lang="pt-PT" sz="2400" dirty="0">
                <a:latin typeface="Euphemia" panose="020B0503040102020104" pitchFamily="34" charset="0"/>
              </a:rPr>
              <a:t>Procurar aconselhamento profissional e não infringir a lei.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24" y="5091933"/>
            <a:ext cx="4738741" cy="1544576"/>
          </a:xfrm>
          <a:prstGeom prst="rect">
            <a:avLst/>
          </a:prstGeom>
        </p:spPr>
      </p:pic>
      <p:sp>
        <p:nvSpPr>
          <p:cNvPr id="5" name="Rounded Rectangle 4">
            <a:hlinkClick r:id="rId3" action="ppaction://hlinksldjump"/>
          </p:cNvPr>
          <p:cNvSpPr/>
          <p:nvPr/>
        </p:nvSpPr>
        <p:spPr>
          <a:xfrm>
            <a:off x="353549" y="5815034"/>
            <a:ext cx="1739900" cy="698568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72"/>
          <p:cNvSpPr txBox="1">
            <a:spLocks/>
          </p:cNvSpPr>
          <p:nvPr/>
        </p:nvSpPr>
        <p:spPr>
          <a:xfrm>
            <a:off x="879094" y="2076994"/>
            <a:ext cx="10433813" cy="27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Adoção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Competências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Responsabilidades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Online</a:t>
            </a: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Inclusão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Literacia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Cidadania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Digital</a:t>
            </a: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Empowerment do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utilizador</a:t>
            </a: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Remoção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conteúdo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ilegal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da Internet 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diminuição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seu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impacto</a:t>
            </a: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pic>
        <p:nvPicPr>
          <p:cNvPr id="6148" name="Picture 4" descr="http://www.internetsegura.pt/sites/default/files/estrategiainfo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79" y="5157702"/>
            <a:ext cx="7357242" cy="142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20837" y="204453"/>
            <a:ext cx="847779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5400" b="1" dirty="0">
                <a:ln>
                  <a:solidFill>
                    <a:srgbClr val="656667"/>
                  </a:solidFill>
                </a:ln>
                <a:solidFill>
                  <a:srgbClr val="41979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Centro Internet Segura</a:t>
            </a:r>
          </a:p>
          <a:p>
            <a:r>
              <a:rPr lang="pt-PT" sz="4000" dirty="0" err="1">
                <a:ln>
                  <a:solidFill>
                    <a:srgbClr val="656667"/>
                  </a:solidFill>
                </a:ln>
                <a:solidFill>
                  <a:srgbClr val="65666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Objectivos</a:t>
            </a:r>
            <a:endParaRPr lang="pt-PT" sz="3200" dirty="0">
              <a:ln>
                <a:solidFill>
                  <a:srgbClr val="656667"/>
                </a:solidFill>
              </a:ln>
              <a:solidFill>
                <a:srgbClr val="656667"/>
              </a:solidFill>
              <a:latin typeface="Maiandra GD" panose="020E0502030308020204" pitchFamily="34" charset="0"/>
              <a:ea typeface="Loopiejuice" panose="04070605020B02020204" pitchFamily="82" charset="0"/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9494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Adição</a:t>
            </a:r>
            <a:r>
              <a:rPr lang="en-US" dirty="0"/>
              <a:t> Online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9" t="7258" r="1" b="25528"/>
          <a:stretch/>
        </p:blipFill>
        <p:spPr>
          <a:xfrm>
            <a:off x="875878" y="2241516"/>
            <a:ext cx="6648450" cy="391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3"/>
          <p:cNvSpPr/>
          <p:nvPr/>
        </p:nvSpPr>
        <p:spPr>
          <a:xfrm>
            <a:off x="8674100" y="5237954"/>
            <a:ext cx="2755900" cy="1106492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>
                <a:solidFill>
                  <a:srgbClr val="CCE2EF"/>
                </a:solidFill>
              </a:rPr>
              <a:t>Continuar</a:t>
            </a:r>
            <a:endParaRPr lang="pt-PT" dirty="0">
              <a:solidFill>
                <a:srgbClr val="CCE2EF"/>
              </a:solidFill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9182100" y="4197316"/>
            <a:ext cx="1739900" cy="698568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Shape 63"/>
          <p:cNvSpPr txBox="1">
            <a:spLocks/>
          </p:cNvSpPr>
          <p:nvPr/>
        </p:nvSpPr>
        <p:spPr>
          <a:xfrm>
            <a:off x="812800" y="1411846"/>
            <a:ext cx="6838528" cy="6455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sz="2400" dirty="0">
                <a:solidFill>
                  <a:srgbClr val="419797"/>
                </a:solidFill>
              </a:rPr>
              <a:t>Uma breve mensagem sobre dependência online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569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871"/>
          <p:cNvSpPr txBox="1">
            <a:spLocks/>
          </p:cNvSpPr>
          <p:nvPr/>
        </p:nvSpPr>
        <p:spPr>
          <a:xfrm>
            <a:off x="2267364" y="4110335"/>
            <a:ext cx="7657273" cy="161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Char char="✖"/>
              <a:defRPr sz="26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defRPr sz="18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A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BAA31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Internet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BAA31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 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é um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mundo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 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com o qual interagimos.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phemia" panose="020B0503040102020104" pitchFamily="34" charset="0"/>
              <a:sym typeface="Merriweath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São imensas as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oportunidades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 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e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ferramentas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que este mundo nos dá…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phemia" panose="020B0503040102020104" pitchFamily="34" charset="0"/>
              <a:sym typeface="Merriweath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ct val="100000"/>
              <a:buFont typeface="Merriweather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Mas será a Internet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71A5C5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o nosso mundo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phemia" panose="020B0503040102020104" pitchFamily="34" charset="0"/>
                <a:sym typeface="Merriweather"/>
              </a:rPr>
              <a:t>?</a:t>
            </a:r>
          </a:p>
        </p:txBody>
      </p:sp>
      <p:pic>
        <p:nvPicPr>
          <p:cNvPr id="12" name="Shape 1872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00" y="568690"/>
            <a:ext cx="4377296" cy="2918198"/>
          </a:xfrm>
          <a:prstGeom prst="ellipse">
            <a:avLst/>
          </a:prstGeom>
          <a:noFill/>
          <a:ln w="22860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Shape 1872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64" y="1144754"/>
            <a:ext cx="3687600" cy="2763022"/>
          </a:xfrm>
          <a:prstGeom prst="ellipse">
            <a:avLst/>
          </a:prstGeom>
          <a:noFill/>
          <a:ln w="228600" cap="flat" cmpd="sng">
            <a:noFill/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078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1218" y="634020"/>
            <a:ext cx="9947978" cy="5588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7381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1722" y="630622"/>
            <a:ext cx="9946969" cy="5595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353549" y="5815034"/>
            <a:ext cx="1739900" cy="698568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415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393" y="619125"/>
            <a:ext cx="3825765" cy="1325563"/>
          </a:xfrm>
        </p:spPr>
        <p:txBody>
          <a:bodyPr/>
          <a:lstStyle/>
          <a:p>
            <a:r>
              <a:rPr lang="en-US" dirty="0" err="1"/>
              <a:t>Contacta</a:t>
            </a:r>
            <a:r>
              <a:rPr lang="en-US" dirty="0"/>
              <a:t> </a:t>
            </a:r>
            <a:r>
              <a:rPr lang="en-US" sz="2800" dirty="0"/>
              <a:t>o </a:t>
            </a:r>
            <a:r>
              <a:rPr lang="en-US" dirty="0"/>
              <a:t>Chat </a:t>
            </a:r>
            <a:r>
              <a:rPr lang="en-US" sz="2800" dirty="0"/>
              <a:t>da</a:t>
            </a:r>
            <a:br>
              <a:rPr lang="en-US" dirty="0"/>
            </a:br>
            <a:r>
              <a:rPr lang="en-US" sz="2800" dirty="0"/>
              <a:t>Linha Internet Segura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4" y="3967565"/>
            <a:ext cx="6708776" cy="2186702"/>
          </a:xfrm>
        </p:spPr>
      </p:pic>
      <p:sp>
        <p:nvSpPr>
          <p:cNvPr id="4" name="Rounded Rectangle 3">
            <a:hlinkClick r:id="rId4"/>
          </p:cNvPr>
          <p:cNvSpPr/>
          <p:nvPr/>
        </p:nvSpPr>
        <p:spPr>
          <a:xfrm>
            <a:off x="8674100" y="5237954"/>
            <a:ext cx="2755900" cy="1106492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>
                <a:solidFill>
                  <a:srgbClr val="CCE2EF"/>
                </a:solidFill>
              </a:rPr>
              <a:t>Contactar!</a:t>
            </a:r>
            <a:endParaRPr lang="pt-PT" dirty="0">
              <a:solidFill>
                <a:srgbClr val="CCE2EF"/>
              </a:solidFill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9182100" y="4197316"/>
            <a:ext cx="1739900" cy="698568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hape 63"/>
          <p:cNvSpPr txBox="1">
            <a:spLocks/>
          </p:cNvSpPr>
          <p:nvPr/>
        </p:nvSpPr>
        <p:spPr>
          <a:xfrm>
            <a:off x="622300" y="1297546"/>
            <a:ext cx="6946900" cy="23854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sz="2000" dirty="0">
                <a:solidFill>
                  <a:srgbClr val="419797"/>
                </a:solidFill>
              </a:rPr>
              <a:t>Se tens </a:t>
            </a:r>
            <a:r>
              <a:rPr lang="en" sz="2400" dirty="0">
                <a:solidFill>
                  <a:srgbClr val="419797"/>
                </a:solidFill>
              </a:rPr>
              <a:t>alguma dúvida</a:t>
            </a:r>
            <a:r>
              <a:rPr lang="en" sz="2000" dirty="0">
                <a:solidFill>
                  <a:srgbClr val="419797"/>
                </a:solidFill>
              </a:rPr>
              <a:t>, ou queres falar sobre alguma </a:t>
            </a:r>
            <a:r>
              <a:rPr lang="en" sz="2400" dirty="0">
                <a:solidFill>
                  <a:srgbClr val="419797"/>
                </a:solidFill>
              </a:rPr>
              <a:t>situação </a:t>
            </a:r>
            <a:r>
              <a:rPr lang="en" sz="2000" dirty="0">
                <a:solidFill>
                  <a:srgbClr val="419797"/>
                </a:solidFill>
              </a:rPr>
              <a:t>que te deixou </a:t>
            </a:r>
            <a:r>
              <a:rPr lang="en" sz="2400" dirty="0">
                <a:solidFill>
                  <a:srgbClr val="419797"/>
                </a:solidFill>
              </a:rPr>
              <a:t>desconfortável</a:t>
            </a:r>
            <a:r>
              <a:rPr lang="en" sz="2000" dirty="0">
                <a:solidFill>
                  <a:srgbClr val="419797"/>
                </a:solidFill>
              </a:rPr>
              <a:t>, o chat da </a:t>
            </a:r>
            <a:r>
              <a:rPr lang="en" sz="2400" dirty="0">
                <a:solidFill>
                  <a:srgbClr val="419797"/>
                </a:solidFill>
              </a:rPr>
              <a:t>Linha Internet Segura </a:t>
            </a:r>
            <a:r>
              <a:rPr lang="en" sz="2000" dirty="0">
                <a:solidFill>
                  <a:srgbClr val="419797"/>
                </a:solidFill>
              </a:rPr>
              <a:t>está disponível para te </a:t>
            </a:r>
            <a:r>
              <a:rPr lang="en" sz="2400" dirty="0">
                <a:solidFill>
                  <a:srgbClr val="419797"/>
                </a:solidFill>
              </a:rPr>
              <a:t>apoiar</a:t>
            </a:r>
            <a:r>
              <a:rPr lang="en" sz="2000" dirty="0">
                <a:solidFill>
                  <a:srgbClr val="419797"/>
                </a:solidFill>
              </a:rPr>
              <a:t>. Totalmente </a:t>
            </a:r>
            <a:r>
              <a:rPr lang="en" sz="2400" dirty="0">
                <a:solidFill>
                  <a:srgbClr val="419797"/>
                </a:solidFill>
              </a:rPr>
              <a:t>anónimo </a:t>
            </a:r>
            <a:r>
              <a:rPr lang="en" sz="2000" dirty="0">
                <a:solidFill>
                  <a:srgbClr val="419797"/>
                </a:solidFill>
              </a:rPr>
              <a:t>e </a:t>
            </a:r>
            <a:r>
              <a:rPr lang="en" sz="2400" dirty="0">
                <a:solidFill>
                  <a:srgbClr val="419797"/>
                </a:solidFill>
              </a:rPr>
              <a:t>gratuito</a:t>
            </a:r>
            <a:r>
              <a:rPr lang="en" sz="2000" dirty="0">
                <a:solidFill>
                  <a:srgbClr val="419797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866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Desafio</a:t>
            </a:r>
            <a:endParaRPr lang="en-US" dirty="0"/>
          </a:p>
        </p:txBody>
      </p:sp>
      <p:sp>
        <p:nvSpPr>
          <p:cNvPr id="4" name="Rounded Rectangle 3">
            <a:hlinkClick r:id="rId3"/>
          </p:cNvPr>
          <p:cNvSpPr/>
          <p:nvPr/>
        </p:nvSpPr>
        <p:spPr>
          <a:xfrm>
            <a:off x="8674100" y="5237954"/>
            <a:ext cx="2755900" cy="1106492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>
                <a:solidFill>
                  <a:srgbClr val="CCE2EF"/>
                </a:solidFill>
              </a:rPr>
              <a:t>Iniciar </a:t>
            </a:r>
            <a:r>
              <a:rPr lang="pt-PT" sz="3600" dirty="0" err="1">
                <a:solidFill>
                  <a:srgbClr val="CCE2EF"/>
                </a:solidFill>
              </a:rPr>
              <a:t>Quiz</a:t>
            </a:r>
            <a:endParaRPr lang="pt-PT" dirty="0">
              <a:solidFill>
                <a:srgbClr val="CCE2EF"/>
              </a:solidFill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9182100" y="4197316"/>
            <a:ext cx="1739900" cy="698568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7" t="127" b="-2248"/>
          <a:stretch/>
        </p:blipFill>
        <p:spPr>
          <a:xfrm flipH="1">
            <a:off x="2463930" y="1492284"/>
            <a:ext cx="3198414" cy="3054316"/>
          </a:xfrm>
          <a:prstGeom prst="rect">
            <a:avLst/>
          </a:prstGeom>
        </p:spPr>
      </p:pic>
      <p:sp>
        <p:nvSpPr>
          <p:cNvPr id="7" name="Shape 63"/>
          <p:cNvSpPr txBox="1">
            <a:spLocks/>
          </p:cNvSpPr>
          <p:nvPr/>
        </p:nvSpPr>
        <p:spPr>
          <a:xfrm>
            <a:off x="737723" y="4737100"/>
            <a:ext cx="6838528" cy="123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sz="2400" dirty="0">
                <a:solidFill>
                  <a:srgbClr val="419797"/>
                </a:solidFill>
              </a:rPr>
              <a:t>O Centro Internet Segura preparou algumas perguntas para testar os teus conhecimentos.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201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do CIS.PT</a:t>
            </a:r>
          </a:p>
        </p:txBody>
      </p:sp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8674100" y="5237954"/>
            <a:ext cx="2755900" cy="1106492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dirty="0">
              <a:solidFill>
                <a:srgbClr val="CCE2E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905412" y="1515871"/>
            <a:ext cx="4013046" cy="561247"/>
            <a:chOff x="2480552" y="1515871"/>
            <a:chExt cx="4013046" cy="561247"/>
          </a:xfrm>
        </p:grpSpPr>
        <p:sp>
          <p:nvSpPr>
            <p:cNvPr id="28" name="Shape 2156"/>
            <p:cNvSpPr/>
            <p:nvPr/>
          </p:nvSpPr>
          <p:spPr>
            <a:xfrm>
              <a:off x="2480552" y="1515871"/>
              <a:ext cx="504024" cy="561247"/>
            </a:xfrm>
            <a:custGeom>
              <a:avLst/>
              <a:gdLst/>
              <a:ahLst/>
              <a:cxnLst/>
              <a:rect l="0" t="0" r="0" b="0"/>
              <a:pathLst>
                <a:path w="19200" h="19345" extrusionOk="0">
                  <a:moveTo>
                    <a:pt x="15987" y="3382"/>
                  </a:moveTo>
                  <a:lnTo>
                    <a:pt x="16133" y="3528"/>
                  </a:lnTo>
                  <a:lnTo>
                    <a:pt x="15914" y="3577"/>
                  </a:lnTo>
                  <a:lnTo>
                    <a:pt x="15720" y="3601"/>
                  </a:lnTo>
                  <a:lnTo>
                    <a:pt x="15306" y="3626"/>
                  </a:lnTo>
                  <a:lnTo>
                    <a:pt x="15379" y="3601"/>
                  </a:lnTo>
                  <a:lnTo>
                    <a:pt x="15695" y="3504"/>
                  </a:lnTo>
                  <a:lnTo>
                    <a:pt x="15987" y="3382"/>
                  </a:lnTo>
                  <a:close/>
                  <a:moveTo>
                    <a:pt x="10707" y="2628"/>
                  </a:moveTo>
                  <a:lnTo>
                    <a:pt x="10804" y="2652"/>
                  </a:lnTo>
                  <a:lnTo>
                    <a:pt x="10877" y="2677"/>
                  </a:lnTo>
                  <a:lnTo>
                    <a:pt x="10902" y="2701"/>
                  </a:lnTo>
                  <a:lnTo>
                    <a:pt x="10926" y="2750"/>
                  </a:lnTo>
                  <a:lnTo>
                    <a:pt x="10950" y="2798"/>
                  </a:lnTo>
                  <a:lnTo>
                    <a:pt x="10926" y="2847"/>
                  </a:lnTo>
                  <a:lnTo>
                    <a:pt x="10877" y="2969"/>
                  </a:lnTo>
                  <a:lnTo>
                    <a:pt x="10804" y="3090"/>
                  </a:lnTo>
                  <a:lnTo>
                    <a:pt x="10707" y="3188"/>
                  </a:lnTo>
                  <a:lnTo>
                    <a:pt x="10537" y="3358"/>
                  </a:lnTo>
                  <a:lnTo>
                    <a:pt x="10172" y="3650"/>
                  </a:lnTo>
                  <a:lnTo>
                    <a:pt x="9758" y="3893"/>
                  </a:lnTo>
                  <a:lnTo>
                    <a:pt x="9320" y="4112"/>
                  </a:lnTo>
                  <a:lnTo>
                    <a:pt x="8882" y="4258"/>
                  </a:lnTo>
                  <a:lnTo>
                    <a:pt x="8785" y="4283"/>
                  </a:lnTo>
                  <a:lnTo>
                    <a:pt x="8736" y="4258"/>
                  </a:lnTo>
                  <a:lnTo>
                    <a:pt x="8688" y="4210"/>
                  </a:lnTo>
                  <a:lnTo>
                    <a:pt x="8688" y="4161"/>
                  </a:lnTo>
                  <a:lnTo>
                    <a:pt x="8688" y="4015"/>
                  </a:lnTo>
                  <a:lnTo>
                    <a:pt x="8712" y="3869"/>
                  </a:lnTo>
                  <a:lnTo>
                    <a:pt x="8712" y="3577"/>
                  </a:lnTo>
                  <a:lnTo>
                    <a:pt x="8688" y="3285"/>
                  </a:lnTo>
                  <a:lnTo>
                    <a:pt x="8663" y="3236"/>
                  </a:lnTo>
                  <a:lnTo>
                    <a:pt x="8615" y="3212"/>
                  </a:lnTo>
                  <a:lnTo>
                    <a:pt x="8517" y="3163"/>
                  </a:lnTo>
                  <a:lnTo>
                    <a:pt x="8396" y="3139"/>
                  </a:lnTo>
                  <a:lnTo>
                    <a:pt x="8250" y="3090"/>
                  </a:lnTo>
                  <a:lnTo>
                    <a:pt x="8128" y="3017"/>
                  </a:lnTo>
                  <a:lnTo>
                    <a:pt x="8079" y="2944"/>
                  </a:lnTo>
                  <a:lnTo>
                    <a:pt x="8031" y="2896"/>
                  </a:lnTo>
                  <a:lnTo>
                    <a:pt x="8590" y="2774"/>
                  </a:lnTo>
                  <a:lnTo>
                    <a:pt x="8858" y="2725"/>
                  </a:lnTo>
                  <a:lnTo>
                    <a:pt x="9150" y="2677"/>
                  </a:lnTo>
                  <a:lnTo>
                    <a:pt x="9369" y="2652"/>
                  </a:lnTo>
                  <a:lnTo>
                    <a:pt x="10002" y="2652"/>
                  </a:lnTo>
                  <a:lnTo>
                    <a:pt x="10367" y="2628"/>
                  </a:lnTo>
                  <a:close/>
                  <a:moveTo>
                    <a:pt x="10440" y="2360"/>
                  </a:moveTo>
                  <a:lnTo>
                    <a:pt x="10172" y="2385"/>
                  </a:lnTo>
                  <a:lnTo>
                    <a:pt x="9223" y="2385"/>
                  </a:lnTo>
                  <a:lnTo>
                    <a:pt x="8809" y="2433"/>
                  </a:lnTo>
                  <a:lnTo>
                    <a:pt x="8420" y="2482"/>
                  </a:lnTo>
                  <a:lnTo>
                    <a:pt x="8006" y="2579"/>
                  </a:lnTo>
                  <a:lnTo>
                    <a:pt x="7982" y="2579"/>
                  </a:lnTo>
                  <a:lnTo>
                    <a:pt x="7885" y="2604"/>
                  </a:lnTo>
                  <a:lnTo>
                    <a:pt x="7812" y="2652"/>
                  </a:lnTo>
                  <a:lnTo>
                    <a:pt x="7763" y="2701"/>
                  </a:lnTo>
                  <a:lnTo>
                    <a:pt x="7739" y="2774"/>
                  </a:lnTo>
                  <a:lnTo>
                    <a:pt x="7714" y="2847"/>
                  </a:lnTo>
                  <a:lnTo>
                    <a:pt x="7739" y="2944"/>
                  </a:lnTo>
                  <a:lnTo>
                    <a:pt x="7763" y="3017"/>
                  </a:lnTo>
                  <a:lnTo>
                    <a:pt x="7812" y="3115"/>
                  </a:lnTo>
                  <a:lnTo>
                    <a:pt x="7860" y="3188"/>
                  </a:lnTo>
                  <a:lnTo>
                    <a:pt x="8006" y="3334"/>
                  </a:lnTo>
                  <a:lnTo>
                    <a:pt x="8177" y="3431"/>
                  </a:lnTo>
                  <a:lnTo>
                    <a:pt x="8347" y="3480"/>
                  </a:lnTo>
                  <a:lnTo>
                    <a:pt x="8347" y="3845"/>
                  </a:lnTo>
                  <a:lnTo>
                    <a:pt x="8323" y="4015"/>
                  </a:lnTo>
                  <a:lnTo>
                    <a:pt x="8347" y="4210"/>
                  </a:lnTo>
                  <a:lnTo>
                    <a:pt x="8371" y="4356"/>
                  </a:lnTo>
                  <a:lnTo>
                    <a:pt x="8396" y="4429"/>
                  </a:lnTo>
                  <a:lnTo>
                    <a:pt x="8444" y="4502"/>
                  </a:lnTo>
                  <a:lnTo>
                    <a:pt x="8493" y="4550"/>
                  </a:lnTo>
                  <a:lnTo>
                    <a:pt x="8566" y="4575"/>
                  </a:lnTo>
                  <a:lnTo>
                    <a:pt x="8639" y="4599"/>
                  </a:lnTo>
                  <a:lnTo>
                    <a:pt x="8736" y="4623"/>
                  </a:lnTo>
                  <a:lnTo>
                    <a:pt x="8882" y="4623"/>
                  </a:lnTo>
                  <a:lnTo>
                    <a:pt x="9004" y="4599"/>
                  </a:lnTo>
                  <a:lnTo>
                    <a:pt x="9272" y="4502"/>
                  </a:lnTo>
                  <a:lnTo>
                    <a:pt x="9515" y="4380"/>
                  </a:lnTo>
                  <a:lnTo>
                    <a:pt x="9758" y="4234"/>
                  </a:lnTo>
                  <a:lnTo>
                    <a:pt x="10075" y="4064"/>
                  </a:lnTo>
                  <a:lnTo>
                    <a:pt x="10367" y="3869"/>
                  </a:lnTo>
                  <a:lnTo>
                    <a:pt x="10659" y="3650"/>
                  </a:lnTo>
                  <a:lnTo>
                    <a:pt x="10950" y="3431"/>
                  </a:lnTo>
                  <a:lnTo>
                    <a:pt x="11072" y="3261"/>
                  </a:lnTo>
                  <a:lnTo>
                    <a:pt x="11169" y="3090"/>
                  </a:lnTo>
                  <a:lnTo>
                    <a:pt x="11242" y="2920"/>
                  </a:lnTo>
                  <a:lnTo>
                    <a:pt x="11242" y="2774"/>
                  </a:lnTo>
                  <a:lnTo>
                    <a:pt x="11194" y="2628"/>
                  </a:lnTo>
                  <a:lnTo>
                    <a:pt x="11145" y="2579"/>
                  </a:lnTo>
                  <a:lnTo>
                    <a:pt x="11096" y="2506"/>
                  </a:lnTo>
                  <a:lnTo>
                    <a:pt x="10926" y="2433"/>
                  </a:lnTo>
                  <a:lnTo>
                    <a:pt x="10707" y="2385"/>
                  </a:lnTo>
                  <a:lnTo>
                    <a:pt x="10440" y="2360"/>
                  </a:lnTo>
                  <a:close/>
                  <a:moveTo>
                    <a:pt x="11486" y="5037"/>
                  </a:moveTo>
                  <a:lnTo>
                    <a:pt x="11510" y="5061"/>
                  </a:lnTo>
                  <a:lnTo>
                    <a:pt x="11607" y="5134"/>
                  </a:lnTo>
                  <a:lnTo>
                    <a:pt x="11656" y="5232"/>
                  </a:lnTo>
                  <a:lnTo>
                    <a:pt x="11656" y="5329"/>
                  </a:lnTo>
                  <a:lnTo>
                    <a:pt x="11607" y="5426"/>
                  </a:lnTo>
                  <a:lnTo>
                    <a:pt x="11559" y="5499"/>
                  </a:lnTo>
                  <a:lnTo>
                    <a:pt x="11486" y="5548"/>
                  </a:lnTo>
                  <a:lnTo>
                    <a:pt x="11413" y="5572"/>
                  </a:lnTo>
                  <a:lnTo>
                    <a:pt x="11340" y="5572"/>
                  </a:lnTo>
                  <a:lnTo>
                    <a:pt x="11413" y="5280"/>
                  </a:lnTo>
                  <a:lnTo>
                    <a:pt x="11437" y="5159"/>
                  </a:lnTo>
                  <a:lnTo>
                    <a:pt x="11486" y="5037"/>
                  </a:lnTo>
                  <a:close/>
                  <a:moveTo>
                    <a:pt x="11486" y="4672"/>
                  </a:moveTo>
                  <a:lnTo>
                    <a:pt x="11364" y="4721"/>
                  </a:lnTo>
                  <a:lnTo>
                    <a:pt x="11242" y="4818"/>
                  </a:lnTo>
                  <a:lnTo>
                    <a:pt x="11145" y="4940"/>
                  </a:lnTo>
                  <a:lnTo>
                    <a:pt x="11096" y="5086"/>
                  </a:lnTo>
                  <a:lnTo>
                    <a:pt x="11048" y="5256"/>
                  </a:lnTo>
                  <a:lnTo>
                    <a:pt x="11023" y="5426"/>
                  </a:lnTo>
                  <a:lnTo>
                    <a:pt x="10975" y="5499"/>
                  </a:lnTo>
                  <a:lnTo>
                    <a:pt x="10926" y="5572"/>
                  </a:lnTo>
                  <a:lnTo>
                    <a:pt x="10902" y="5645"/>
                  </a:lnTo>
                  <a:lnTo>
                    <a:pt x="10877" y="5742"/>
                  </a:lnTo>
                  <a:lnTo>
                    <a:pt x="10902" y="5815"/>
                  </a:lnTo>
                  <a:lnTo>
                    <a:pt x="10975" y="5864"/>
                  </a:lnTo>
                  <a:lnTo>
                    <a:pt x="11121" y="5937"/>
                  </a:lnTo>
                  <a:lnTo>
                    <a:pt x="11242" y="5961"/>
                  </a:lnTo>
                  <a:lnTo>
                    <a:pt x="11388" y="5961"/>
                  </a:lnTo>
                  <a:lnTo>
                    <a:pt x="11510" y="5937"/>
                  </a:lnTo>
                  <a:lnTo>
                    <a:pt x="11632" y="5913"/>
                  </a:lnTo>
                  <a:lnTo>
                    <a:pt x="11753" y="5840"/>
                  </a:lnTo>
                  <a:lnTo>
                    <a:pt x="11875" y="5742"/>
                  </a:lnTo>
                  <a:lnTo>
                    <a:pt x="11948" y="5621"/>
                  </a:lnTo>
                  <a:lnTo>
                    <a:pt x="12021" y="5499"/>
                  </a:lnTo>
                  <a:lnTo>
                    <a:pt x="12070" y="5378"/>
                  </a:lnTo>
                  <a:lnTo>
                    <a:pt x="12070" y="5256"/>
                  </a:lnTo>
                  <a:lnTo>
                    <a:pt x="12045" y="5110"/>
                  </a:lnTo>
                  <a:lnTo>
                    <a:pt x="11997" y="5013"/>
                  </a:lnTo>
                  <a:lnTo>
                    <a:pt x="11924" y="4891"/>
                  </a:lnTo>
                  <a:lnTo>
                    <a:pt x="11851" y="4794"/>
                  </a:lnTo>
                  <a:lnTo>
                    <a:pt x="11729" y="4721"/>
                  </a:lnTo>
                  <a:lnTo>
                    <a:pt x="11656" y="4696"/>
                  </a:lnTo>
                  <a:lnTo>
                    <a:pt x="11607" y="4696"/>
                  </a:lnTo>
                  <a:lnTo>
                    <a:pt x="11559" y="4672"/>
                  </a:lnTo>
                  <a:close/>
                  <a:moveTo>
                    <a:pt x="14479" y="3991"/>
                  </a:moveTo>
                  <a:lnTo>
                    <a:pt x="15063" y="4064"/>
                  </a:lnTo>
                  <a:lnTo>
                    <a:pt x="15574" y="4064"/>
                  </a:lnTo>
                  <a:lnTo>
                    <a:pt x="15184" y="4234"/>
                  </a:lnTo>
                  <a:lnTo>
                    <a:pt x="14260" y="4599"/>
                  </a:lnTo>
                  <a:lnTo>
                    <a:pt x="13797" y="4818"/>
                  </a:lnTo>
                  <a:lnTo>
                    <a:pt x="13578" y="4940"/>
                  </a:lnTo>
                  <a:lnTo>
                    <a:pt x="13384" y="5061"/>
                  </a:lnTo>
                  <a:lnTo>
                    <a:pt x="13359" y="5086"/>
                  </a:lnTo>
                  <a:lnTo>
                    <a:pt x="13359" y="5134"/>
                  </a:lnTo>
                  <a:lnTo>
                    <a:pt x="13384" y="5159"/>
                  </a:lnTo>
                  <a:lnTo>
                    <a:pt x="13627" y="5159"/>
                  </a:lnTo>
                  <a:lnTo>
                    <a:pt x="13870" y="5110"/>
                  </a:lnTo>
                  <a:lnTo>
                    <a:pt x="14089" y="5061"/>
                  </a:lnTo>
                  <a:lnTo>
                    <a:pt x="14308" y="4988"/>
                  </a:lnTo>
                  <a:lnTo>
                    <a:pt x="14746" y="4818"/>
                  </a:lnTo>
                  <a:lnTo>
                    <a:pt x="15184" y="4648"/>
                  </a:lnTo>
                  <a:lnTo>
                    <a:pt x="16109" y="4283"/>
                  </a:lnTo>
                  <a:lnTo>
                    <a:pt x="16377" y="4185"/>
                  </a:lnTo>
                  <a:lnTo>
                    <a:pt x="16644" y="4088"/>
                  </a:lnTo>
                  <a:lnTo>
                    <a:pt x="17034" y="4623"/>
                  </a:lnTo>
                  <a:lnTo>
                    <a:pt x="16790" y="4696"/>
                  </a:lnTo>
                  <a:lnTo>
                    <a:pt x="16255" y="4842"/>
                  </a:lnTo>
                  <a:lnTo>
                    <a:pt x="15720" y="4964"/>
                  </a:lnTo>
                  <a:lnTo>
                    <a:pt x="15282" y="5061"/>
                  </a:lnTo>
                  <a:lnTo>
                    <a:pt x="15014" y="5110"/>
                  </a:lnTo>
                  <a:lnTo>
                    <a:pt x="14771" y="5207"/>
                  </a:lnTo>
                  <a:lnTo>
                    <a:pt x="14552" y="5305"/>
                  </a:lnTo>
                  <a:lnTo>
                    <a:pt x="14333" y="5426"/>
                  </a:lnTo>
                  <a:lnTo>
                    <a:pt x="14162" y="5572"/>
                  </a:lnTo>
                  <a:lnTo>
                    <a:pt x="14114" y="5669"/>
                  </a:lnTo>
                  <a:lnTo>
                    <a:pt x="14041" y="5767"/>
                  </a:lnTo>
                  <a:lnTo>
                    <a:pt x="14065" y="5815"/>
                  </a:lnTo>
                  <a:lnTo>
                    <a:pt x="14065" y="5840"/>
                  </a:lnTo>
                  <a:lnTo>
                    <a:pt x="14114" y="5840"/>
                  </a:lnTo>
                  <a:lnTo>
                    <a:pt x="14552" y="5694"/>
                  </a:lnTo>
                  <a:lnTo>
                    <a:pt x="15014" y="5572"/>
                  </a:lnTo>
                  <a:lnTo>
                    <a:pt x="15476" y="5426"/>
                  </a:lnTo>
                  <a:lnTo>
                    <a:pt x="15939" y="5329"/>
                  </a:lnTo>
                  <a:lnTo>
                    <a:pt x="16596" y="5232"/>
                  </a:lnTo>
                  <a:lnTo>
                    <a:pt x="16985" y="5134"/>
                  </a:lnTo>
                  <a:lnTo>
                    <a:pt x="17155" y="5086"/>
                  </a:lnTo>
                  <a:lnTo>
                    <a:pt x="17301" y="5013"/>
                  </a:lnTo>
                  <a:lnTo>
                    <a:pt x="17569" y="5451"/>
                  </a:lnTo>
                  <a:lnTo>
                    <a:pt x="14284" y="6740"/>
                  </a:lnTo>
                  <a:lnTo>
                    <a:pt x="14162" y="6667"/>
                  </a:lnTo>
                  <a:lnTo>
                    <a:pt x="13992" y="6594"/>
                  </a:lnTo>
                  <a:lnTo>
                    <a:pt x="13700" y="6399"/>
                  </a:lnTo>
                  <a:lnTo>
                    <a:pt x="13530" y="6302"/>
                  </a:lnTo>
                  <a:lnTo>
                    <a:pt x="13384" y="6253"/>
                  </a:lnTo>
                  <a:lnTo>
                    <a:pt x="13213" y="6253"/>
                  </a:lnTo>
                  <a:lnTo>
                    <a:pt x="13043" y="6278"/>
                  </a:lnTo>
                  <a:lnTo>
                    <a:pt x="12921" y="6351"/>
                  </a:lnTo>
                  <a:lnTo>
                    <a:pt x="12800" y="6424"/>
                  </a:lnTo>
                  <a:lnTo>
                    <a:pt x="12581" y="6594"/>
                  </a:lnTo>
                  <a:lnTo>
                    <a:pt x="12386" y="6789"/>
                  </a:lnTo>
                  <a:lnTo>
                    <a:pt x="12167" y="6983"/>
                  </a:lnTo>
                  <a:lnTo>
                    <a:pt x="11972" y="7081"/>
                  </a:lnTo>
                  <a:lnTo>
                    <a:pt x="11875" y="7129"/>
                  </a:lnTo>
                  <a:lnTo>
                    <a:pt x="11778" y="7154"/>
                  </a:lnTo>
                  <a:lnTo>
                    <a:pt x="11680" y="7154"/>
                  </a:lnTo>
                  <a:lnTo>
                    <a:pt x="11583" y="7129"/>
                  </a:lnTo>
                  <a:lnTo>
                    <a:pt x="11486" y="7105"/>
                  </a:lnTo>
                  <a:lnTo>
                    <a:pt x="11364" y="7056"/>
                  </a:lnTo>
                  <a:lnTo>
                    <a:pt x="11291" y="7008"/>
                  </a:lnTo>
                  <a:lnTo>
                    <a:pt x="11291" y="6935"/>
                  </a:lnTo>
                  <a:lnTo>
                    <a:pt x="11291" y="6886"/>
                  </a:lnTo>
                  <a:lnTo>
                    <a:pt x="11340" y="6837"/>
                  </a:lnTo>
                  <a:lnTo>
                    <a:pt x="11461" y="6740"/>
                  </a:lnTo>
                  <a:lnTo>
                    <a:pt x="11583" y="6691"/>
                  </a:lnTo>
                  <a:lnTo>
                    <a:pt x="11753" y="6618"/>
                  </a:lnTo>
                  <a:lnTo>
                    <a:pt x="11899" y="6545"/>
                  </a:lnTo>
                  <a:lnTo>
                    <a:pt x="12240" y="6424"/>
                  </a:lnTo>
                  <a:lnTo>
                    <a:pt x="12313" y="6375"/>
                  </a:lnTo>
                  <a:lnTo>
                    <a:pt x="12362" y="6326"/>
                  </a:lnTo>
                  <a:lnTo>
                    <a:pt x="12362" y="6278"/>
                  </a:lnTo>
                  <a:lnTo>
                    <a:pt x="12362" y="6205"/>
                  </a:lnTo>
                  <a:lnTo>
                    <a:pt x="12337" y="6059"/>
                  </a:lnTo>
                  <a:lnTo>
                    <a:pt x="12337" y="6010"/>
                  </a:lnTo>
                  <a:lnTo>
                    <a:pt x="12362" y="5937"/>
                  </a:lnTo>
                  <a:lnTo>
                    <a:pt x="12435" y="5840"/>
                  </a:lnTo>
                  <a:lnTo>
                    <a:pt x="12508" y="5742"/>
                  </a:lnTo>
                  <a:lnTo>
                    <a:pt x="12702" y="5597"/>
                  </a:lnTo>
                  <a:lnTo>
                    <a:pt x="12897" y="5426"/>
                  </a:lnTo>
                  <a:lnTo>
                    <a:pt x="12970" y="5329"/>
                  </a:lnTo>
                  <a:lnTo>
                    <a:pt x="13043" y="5207"/>
                  </a:lnTo>
                  <a:lnTo>
                    <a:pt x="13043" y="5134"/>
                  </a:lnTo>
                  <a:lnTo>
                    <a:pt x="13067" y="5061"/>
                  </a:lnTo>
                  <a:lnTo>
                    <a:pt x="13043" y="4915"/>
                  </a:lnTo>
                  <a:lnTo>
                    <a:pt x="13019" y="4769"/>
                  </a:lnTo>
                  <a:lnTo>
                    <a:pt x="13043" y="4623"/>
                  </a:lnTo>
                  <a:lnTo>
                    <a:pt x="13067" y="4526"/>
                  </a:lnTo>
                  <a:lnTo>
                    <a:pt x="13140" y="4429"/>
                  </a:lnTo>
                  <a:lnTo>
                    <a:pt x="13457" y="4380"/>
                  </a:lnTo>
                  <a:lnTo>
                    <a:pt x="13773" y="4283"/>
                  </a:lnTo>
                  <a:lnTo>
                    <a:pt x="14089" y="4161"/>
                  </a:lnTo>
                  <a:lnTo>
                    <a:pt x="14406" y="4039"/>
                  </a:lnTo>
                  <a:lnTo>
                    <a:pt x="14479" y="3991"/>
                  </a:lnTo>
                  <a:close/>
                  <a:moveTo>
                    <a:pt x="17739" y="5767"/>
                  </a:moveTo>
                  <a:lnTo>
                    <a:pt x="18007" y="6326"/>
                  </a:lnTo>
                  <a:lnTo>
                    <a:pt x="17739" y="6399"/>
                  </a:lnTo>
                  <a:lnTo>
                    <a:pt x="17496" y="6497"/>
                  </a:lnTo>
                  <a:lnTo>
                    <a:pt x="17034" y="6691"/>
                  </a:lnTo>
                  <a:lnTo>
                    <a:pt x="16255" y="6983"/>
                  </a:lnTo>
                  <a:lnTo>
                    <a:pt x="15452" y="7251"/>
                  </a:lnTo>
                  <a:lnTo>
                    <a:pt x="15330" y="7154"/>
                  </a:lnTo>
                  <a:lnTo>
                    <a:pt x="15160" y="7056"/>
                  </a:lnTo>
                  <a:lnTo>
                    <a:pt x="14941" y="6959"/>
                  </a:lnTo>
                  <a:lnTo>
                    <a:pt x="14698" y="6862"/>
                  </a:lnTo>
                  <a:lnTo>
                    <a:pt x="15063" y="6789"/>
                  </a:lnTo>
                  <a:lnTo>
                    <a:pt x="15428" y="6691"/>
                  </a:lnTo>
                  <a:lnTo>
                    <a:pt x="16133" y="6448"/>
                  </a:lnTo>
                  <a:lnTo>
                    <a:pt x="16596" y="6253"/>
                  </a:lnTo>
                  <a:lnTo>
                    <a:pt x="17082" y="6059"/>
                  </a:lnTo>
                  <a:lnTo>
                    <a:pt x="17545" y="5864"/>
                  </a:lnTo>
                  <a:lnTo>
                    <a:pt x="17739" y="5767"/>
                  </a:lnTo>
                  <a:close/>
                  <a:moveTo>
                    <a:pt x="13311" y="6618"/>
                  </a:moveTo>
                  <a:lnTo>
                    <a:pt x="13408" y="6643"/>
                  </a:lnTo>
                  <a:lnTo>
                    <a:pt x="13627" y="6716"/>
                  </a:lnTo>
                  <a:lnTo>
                    <a:pt x="13822" y="6813"/>
                  </a:lnTo>
                  <a:lnTo>
                    <a:pt x="14016" y="6935"/>
                  </a:lnTo>
                  <a:lnTo>
                    <a:pt x="14235" y="7032"/>
                  </a:lnTo>
                  <a:lnTo>
                    <a:pt x="14430" y="7105"/>
                  </a:lnTo>
                  <a:lnTo>
                    <a:pt x="14965" y="7275"/>
                  </a:lnTo>
                  <a:lnTo>
                    <a:pt x="15136" y="7373"/>
                  </a:lnTo>
                  <a:lnTo>
                    <a:pt x="15038" y="7397"/>
                  </a:lnTo>
                  <a:lnTo>
                    <a:pt x="15014" y="7421"/>
                  </a:lnTo>
                  <a:lnTo>
                    <a:pt x="15014" y="7446"/>
                  </a:lnTo>
                  <a:lnTo>
                    <a:pt x="15014" y="7470"/>
                  </a:lnTo>
                  <a:lnTo>
                    <a:pt x="15038" y="7494"/>
                  </a:lnTo>
                  <a:lnTo>
                    <a:pt x="15257" y="7543"/>
                  </a:lnTo>
                  <a:lnTo>
                    <a:pt x="15160" y="7616"/>
                  </a:lnTo>
                  <a:lnTo>
                    <a:pt x="15014" y="7665"/>
                  </a:lnTo>
                  <a:lnTo>
                    <a:pt x="14819" y="7713"/>
                  </a:lnTo>
                  <a:lnTo>
                    <a:pt x="14625" y="7689"/>
                  </a:lnTo>
                  <a:lnTo>
                    <a:pt x="14406" y="7665"/>
                  </a:lnTo>
                  <a:lnTo>
                    <a:pt x="14016" y="7567"/>
                  </a:lnTo>
                  <a:lnTo>
                    <a:pt x="13627" y="7446"/>
                  </a:lnTo>
                  <a:lnTo>
                    <a:pt x="13238" y="7324"/>
                  </a:lnTo>
                  <a:lnTo>
                    <a:pt x="12994" y="7251"/>
                  </a:lnTo>
                  <a:lnTo>
                    <a:pt x="12727" y="7202"/>
                  </a:lnTo>
                  <a:lnTo>
                    <a:pt x="12459" y="7178"/>
                  </a:lnTo>
                  <a:lnTo>
                    <a:pt x="12191" y="7178"/>
                  </a:lnTo>
                  <a:lnTo>
                    <a:pt x="12532" y="7032"/>
                  </a:lnTo>
                  <a:lnTo>
                    <a:pt x="12702" y="6910"/>
                  </a:lnTo>
                  <a:lnTo>
                    <a:pt x="12824" y="6789"/>
                  </a:lnTo>
                  <a:lnTo>
                    <a:pt x="12921" y="6716"/>
                  </a:lnTo>
                  <a:lnTo>
                    <a:pt x="13019" y="6667"/>
                  </a:lnTo>
                  <a:lnTo>
                    <a:pt x="13116" y="6643"/>
                  </a:lnTo>
                  <a:lnTo>
                    <a:pt x="13213" y="6618"/>
                  </a:lnTo>
                  <a:close/>
                  <a:moveTo>
                    <a:pt x="18323" y="7227"/>
                  </a:moveTo>
                  <a:lnTo>
                    <a:pt x="18445" y="7665"/>
                  </a:lnTo>
                  <a:lnTo>
                    <a:pt x="18518" y="8103"/>
                  </a:lnTo>
                  <a:lnTo>
                    <a:pt x="18056" y="8224"/>
                  </a:lnTo>
                  <a:lnTo>
                    <a:pt x="17885" y="8127"/>
                  </a:lnTo>
                  <a:lnTo>
                    <a:pt x="17715" y="8005"/>
                  </a:lnTo>
                  <a:lnTo>
                    <a:pt x="17399" y="7762"/>
                  </a:lnTo>
                  <a:lnTo>
                    <a:pt x="17666" y="7665"/>
                  </a:lnTo>
                  <a:lnTo>
                    <a:pt x="17910" y="7543"/>
                  </a:lnTo>
                  <a:lnTo>
                    <a:pt x="18153" y="7397"/>
                  </a:lnTo>
                  <a:lnTo>
                    <a:pt x="18226" y="7324"/>
                  </a:lnTo>
                  <a:lnTo>
                    <a:pt x="18323" y="7227"/>
                  </a:lnTo>
                  <a:close/>
                  <a:moveTo>
                    <a:pt x="17155" y="8030"/>
                  </a:moveTo>
                  <a:lnTo>
                    <a:pt x="17326" y="8103"/>
                  </a:lnTo>
                  <a:lnTo>
                    <a:pt x="17520" y="8273"/>
                  </a:lnTo>
                  <a:lnTo>
                    <a:pt x="17545" y="8297"/>
                  </a:lnTo>
                  <a:lnTo>
                    <a:pt x="17326" y="8200"/>
                  </a:lnTo>
                  <a:lnTo>
                    <a:pt x="17228" y="8151"/>
                  </a:lnTo>
                  <a:lnTo>
                    <a:pt x="17131" y="8078"/>
                  </a:lnTo>
                  <a:lnTo>
                    <a:pt x="17082" y="8054"/>
                  </a:lnTo>
                  <a:lnTo>
                    <a:pt x="17082" y="8030"/>
                  </a:lnTo>
                  <a:close/>
                  <a:moveTo>
                    <a:pt x="16790" y="7981"/>
                  </a:moveTo>
                  <a:lnTo>
                    <a:pt x="16790" y="8054"/>
                  </a:lnTo>
                  <a:lnTo>
                    <a:pt x="16790" y="8151"/>
                  </a:lnTo>
                  <a:lnTo>
                    <a:pt x="16815" y="8224"/>
                  </a:lnTo>
                  <a:lnTo>
                    <a:pt x="16863" y="8273"/>
                  </a:lnTo>
                  <a:lnTo>
                    <a:pt x="16961" y="8395"/>
                  </a:lnTo>
                  <a:lnTo>
                    <a:pt x="17131" y="8468"/>
                  </a:lnTo>
                  <a:lnTo>
                    <a:pt x="17155" y="8492"/>
                  </a:lnTo>
                  <a:lnTo>
                    <a:pt x="16839" y="8589"/>
                  </a:lnTo>
                  <a:lnTo>
                    <a:pt x="16328" y="8711"/>
                  </a:lnTo>
                  <a:lnTo>
                    <a:pt x="16206" y="8468"/>
                  </a:lnTo>
                  <a:lnTo>
                    <a:pt x="16109" y="8224"/>
                  </a:lnTo>
                  <a:lnTo>
                    <a:pt x="16450" y="8103"/>
                  </a:lnTo>
                  <a:lnTo>
                    <a:pt x="16790" y="7981"/>
                  </a:lnTo>
                  <a:close/>
                  <a:moveTo>
                    <a:pt x="15695" y="8322"/>
                  </a:moveTo>
                  <a:lnTo>
                    <a:pt x="15744" y="8370"/>
                  </a:lnTo>
                  <a:lnTo>
                    <a:pt x="15793" y="8443"/>
                  </a:lnTo>
                  <a:lnTo>
                    <a:pt x="15890" y="8614"/>
                  </a:lnTo>
                  <a:lnTo>
                    <a:pt x="15939" y="8784"/>
                  </a:lnTo>
                  <a:lnTo>
                    <a:pt x="15744" y="8833"/>
                  </a:lnTo>
                  <a:lnTo>
                    <a:pt x="15671" y="8662"/>
                  </a:lnTo>
                  <a:lnTo>
                    <a:pt x="15598" y="8468"/>
                  </a:lnTo>
                  <a:lnTo>
                    <a:pt x="15574" y="8395"/>
                  </a:lnTo>
                  <a:lnTo>
                    <a:pt x="15574" y="8346"/>
                  </a:lnTo>
                  <a:lnTo>
                    <a:pt x="15695" y="8322"/>
                  </a:lnTo>
                  <a:close/>
                  <a:moveTo>
                    <a:pt x="17520" y="8784"/>
                  </a:moveTo>
                  <a:lnTo>
                    <a:pt x="17520" y="8906"/>
                  </a:lnTo>
                  <a:lnTo>
                    <a:pt x="17472" y="8979"/>
                  </a:lnTo>
                  <a:lnTo>
                    <a:pt x="17423" y="9052"/>
                  </a:lnTo>
                  <a:lnTo>
                    <a:pt x="17326" y="9100"/>
                  </a:lnTo>
                  <a:lnTo>
                    <a:pt x="17228" y="9125"/>
                  </a:lnTo>
                  <a:lnTo>
                    <a:pt x="17009" y="9149"/>
                  </a:lnTo>
                  <a:lnTo>
                    <a:pt x="16839" y="9125"/>
                  </a:lnTo>
                  <a:lnTo>
                    <a:pt x="16693" y="9076"/>
                  </a:lnTo>
                  <a:lnTo>
                    <a:pt x="16571" y="9027"/>
                  </a:lnTo>
                  <a:lnTo>
                    <a:pt x="16766" y="8979"/>
                  </a:lnTo>
                  <a:lnTo>
                    <a:pt x="17520" y="8784"/>
                  </a:lnTo>
                  <a:close/>
                  <a:moveTo>
                    <a:pt x="18591" y="8614"/>
                  </a:moveTo>
                  <a:lnTo>
                    <a:pt x="18640" y="9027"/>
                  </a:lnTo>
                  <a:lnTo>
                    <a:pt x="18615" y="9027"/>
                  </a:lnTo>
                  <a:lnTo>
                    <a:pt x="18396" y="9052"/>
                  </a:lnTo>
                  <a:lnTo>
                    <a:pt x="18153" y="9076"/>
                  </a:lnTo>
                  <a:lnTo>
                    <a:pt x="17715" y="9198"/>
                  </a:lnTo>
                  <a:lnTo>
                    <a:pt x="17764" y="9100"/>
                  </a:lnTo>
                  <a:lnTo>
                    <a:pt x="17812" y="8979"/>
                  </a:lnTo>
                  <a:lnTo>
                    <a:pt x="17837" y="8857"/>
                  </a:lnTo>
                  <a:lnTo>
                    <a:pt x="17812" y="8711"/>
                  </a:lnTo>
                  <a:lnTo>
                    <a:pt x="18202" y="8614"/>
                  </a:lnTo>
                  <a:close/>
                  <a:moveTo>
                    <a:pt x="16133" y="9125"/>
                  </a:moveTo>
                  <a:lnTo>
                    <a:pt x="16231" y="9222"/>
                  </a:lnTo>
                  <a:lnTo>
                    <a:pt x="16352" y="9319"/>
                  </a:lnTo>
                  <a:lnTo>
                    <a:pt x="16498" y="9392"/>
                  </a:lnTo>
                  <a:lnTo>
                    <a:pt x="16644" y="9465"/>
                  </a:lnTo>
                  <a:lnTo>
                    <a:pt x="16839" y="9490"/>
                  </a:lnTo>
                  <a:lnTo>
                    <a:pt x="16596" y="9587"/>
                  </a:lnTo>
                  <a:lnTo>
                    <a:pt x="16596" y="9611"/>
                  </a:lnTo>
                  <a:lnTo>
                    <a:pt x="16352" y="9490"/>
                  </a:lnTo>
                  <a:lnTo>
                    <a:pt x="16158" y="9344"/>
                  </a:lnTo>
                  <a:lnTo>
                    <a:pt x="15963" y="9149"/>
                  </a:lnTo>
                  <a:lnTo>
                    <a:pt x="16133" y="9125"/>
                  </a:lnTo>
                  <a:close/>
                  <a:moveTo>
                    <a:pt x="18640" y="9368"/>
                  </a:moveTo>
                  <a:lnTo>
                    <a:pt x="18640" y="10001"/>
                  </a:lnTo>
                  <a:lnTo>
                    <a:pt x="18591" y="10025"/>
                  </a:lnTo>
                  <a:lnTo>
                    <a:pt x="18275" y="10122"/>
                  </a:lnTo>
                  <a:lnTo>
                    <a:pt x="17983" y="10244"/>
                  </a:lnTo>
                  <a:lnTo>
                    <a:pt x="17569" y="10366"/>
                  </a:lnTo>
                  <a:lnTo>
                    <a:pt x="17155" y="10463"/>
                  </a:lnTo>
                  <a:lnTo>
                    <a:pt x="17180" y="10317"/>
                  </a:lnTo>
                  <a:lnTo>
                    <a:pt x="17155" y="10147"/>
                  </a:lnTo>
                  <a:lnTo>
                    <a:pt x="17107" y="10001"/>
                  </a:lnTo>
                  <a:lnTo>
                    <a:pt x="17009" y="9903"/>
                  </a:lnTo>
                  <a:lnTo>
                    <a:pt x="18640" y="9368"/>
                  </a:lnTo>
                  <a:close/>
                  <a:moveTo>
                    <a:pt x="18591" y="10487"/>
                  </a:moveTo>
                  <a:lnTo>
                    <a:pt x="18494" y="11169"/>
                  </a:lnTo>
                  <a:lnTo>
                    <a:pt x="18469" y="11169"/>
                  </a:lnTo>
                  <a:lnTo>
                    <a:pt x="18177" y="11217"/>
                  </a:lnTo>
                  <a:lnTo>
                    <a:pt x="17885" y="11315"/>
                  </a:lnTo>
                  <a:lnTo>
                    <a:pt x="17301" y="11534"/>
                  </a:lnTo>
                  <a:lnTo>
                    <a:pt x="16839" y="11680"/>
                  </a:lnTo>
                  <a:lnTo>
                    <a:pt x="16377" y="11826"/>
                  </a:lnTo>
                  <a:lnTo>
                    <a:pt x="16401" y="11728"/>
                  </a:lnTo>
                  <a:lnTo>
                    <a:pt x="16425" y="11607"/>
                  </a:lnTo>
                  <a:lnTo>
                    <a:pt x="16523" y="11412"/>
                  </a:lnTo>
                  <a:lnTo>
                    <a:pt x="16644" y="11217"/>
                  </a:lnTo>
                  <a:lnTo>
                    <a:pt x="16766" y="11071"/>
                  </a:lnTo>
                  <a:lnTo>
                    <a:pt x="16839" y="10974"/>
                  </a:lnTo>
                  <a:lnTo>
                    <a:pt x="16936" y="10950"/>
                  </a:lnTo>
                  <a:lnTo>
                    <a:pt x="17593" y="10804"/>
                  </a:lnTo>
                  <a:lnTo>
                    <a:pt x="18250" y="10609"/>
                  </a:lnTo>
                  <a:lnTo>
                    <a:pt x="18421" y="10560"/>
                  </a:lnTo>
                  <a:lnTo>
                    <a:pt x="18591" y="10487"/>
                  </a:lnTo>
                  <a:close/>
                  <a:moveTo>
                    <a:pt x="18396" y="11607"/>
                  </a:moveTo>
                  <a:lnTo>
                    <a:pt x="18299" y="11972"/>
                  </a:lnTo>
                  <a:lnTo>
                    <a:pt x="18202" y="12361"/>
                  </a:lnTo>
                  <a:lnTo>
                    <a:pt x="18007" y="12337"/>
                  </a:lnTo>
                  <a:lnTo>
                    <a:pt x="17788" y="12337"/>
                  </a:lnTo>
                  <a:lnTo>
                    <a:pt x="17739" y="12239"/>
                  </a:lnTo>
                  <a:lnTo>
                    <a:pt x="17666" y="12166"/>
                  </a:lnTo>
                  <a:lnTo>
                    <a:pt x="17618" y="12142"/>
                  </a:lnTo>
                  <a:lnTo>
                    <a:pt x="17472" y="12142"/>
                  </a:lnTo>
                  <a:lnTo>
                    <a:pt x="17399" y="12191"/>
                  </a:lnTo>
                  <a:lnTo>
                    <a:pt x="17350" y="12215"/>
                  </a:lnTo>
                  <a:lnTo>
                    <a:pt x="17180" y="12337"/>
                  </a:lnTo>
                  <a:lnTo>
                    <a:pt x="17058" y="12458"/>
                  </a:lnTo>
                  <a:lnTo>
                    <a:pt x="16961" y="12580"/>
                  </a:lnTo>
                  <a:lnTo>
                    <a:pt x="16742" y="12653"/>
                  </a:lnTo>
                  <a:lnTo>
                    <a:pt x="16425" y="12799"/>
                  </a:lnTo>
                  <a:lnTo>
                    <a:pt x="16425" y="12702"/>
                  </a:lnTo>
                  <a:lnTo>
                    <a:pt x="16401" y="12239"/>
                  </a:lnTo>
                  <a:lnTo>
                    <a:pt x="16961" y="12069"/>
                  </a:lnTo>
                  <a:lnTo>
                    <a:pt x="17569" y="11850"/>
                  </a:lnTo>
                  <a:lnTo>
                    <a:pt x="18202" y="11655"/>
                  </a:lnTo>
                  <a:lnTo>
                    <a:pt x="18396" y="11607"/>
                  </a:lnTo>
                  <a:close/>
                  <a:moveTo>
                    <a:pt x="18056" y="12799"/>
                  </a:moveTo>
                  <a:lnTo>
                    <a:pt x="17861" y="13261"/>
                  </a:lnTo>
                  <a:lnTo>
                    <a:pt x="17666" y="13286"/>
                  </a:lnTo>
                  <a:lnTo>
                    <a:pt x="17739" y="13067"/>
                  </a:lnTo>
                  <a:lnTo>
                    <a:pt x="17812" y="12823"/>
                  </a:lnTo>
                  <a:lnTo>
                    <a:pt x="18056" y="12799"/>
                  </a:lnTo>
                  <a:close/>
                  <a:moveTo>
                    <a:pt x="17423" y="12921"/>
                  </a:moveTo>
                  <a:lnTo>
                    <a:pt x="17350" y="13115"/>
                  </a:lnTo>
                  <a:lnTo>
                    <a:pt x="17301" y="13213"/>
                  </a:lnTo>
                  <a:lnTo>
                    <a:pt x="17228" y="13310"/>
                  </a:lnTo>
                  <a:lnTo>
                    <a:pt x="17204" y="13334"/>
                  </a:lnTo>
                  <a:lnTo>
                    <a:pt x="17204" y="13310"/>
                  </a:lnTo>
                  <a:lnTo>
                    <a:pt x="17131" y="13237"/>
                  </a:lnTo>
                  <a:lnTo>
                    <a:pt x="17107" y="13164"/>
                  </a:lnTo>
                  <a:lnTo>
                    <a:pt x="17107" y="13091"/>
                  </a:lnTo>
                  <a:lnTo>
                    <a:pt x="17107" y="13018"/>
                  </a:lnTo>
                  <a:lnTo>
                    <a:pt x="17423" y="12921"/>
                  </a:lnTo>
                  <a:close/>
                  <a:moveTo>
                    <a:pt x="16790" y="13140"/>
                  </a:moveTo>
                  <a:lnTo>
                    <a:pt x="16815" y="13237"/>
                  </a:lnTo>
                  <a:lnTo>
                    <a:pt x="16839" y="13359"/>
                  </a:lnTo>
                  <a:lnTo>
                    <a:pt x="16888" y="13456"/>
                  </a:lnTo>
                  <a:lnTo>
                    <a:pt x="16961" y="13553"/>
                  </a:lnTo>
                  <a:lnTo>
                    <a:pt x="16498" y="13772"/>
                  </a:lnTo>
                  <a:lnTo>
                    <a:pt x="16206" y="13918"/>
                  </a:lnTo>
                  <a:lnTo>
                    <a:pt x="15890" y="14040"/>
                  </a:lnTo>
                  <a:lnTo>
                    <a:pt x="15257" y="14210"/>
                  </a:lnTo>
                  <a:lnTo>
                    <a:pt x="15257" y="14210"/>
                  </a:lnTo>
                  <a:lnTo>
                    <a:pt x="15428" y="13967"/>
                  </a:lnTo>
                  <a:lnTo>
                    <a:pt x="15598" y="13748"/>
                  </a:lnTo>
                  <a:lnTo>
                    <a:pt x="15841" y="13553"/>
                  </a:lnTo>
                  <a:lnTo>
                    <a:pt x="16377" y="13286"/>
                  </a:lnTo>
                  <a:lnTo>
                    <a:pt x="16790" y="13140"/>
                  </a:lnTo>
                  <a:close/>
                  <a:moveTo>
                    <a:pt x="18153" y="6740"/>
                  </a:moveTo>
                  <a:lnTo>
                    <a:pt x="18250" y="6983"/>
                  </a:lnTo>
                  <a:lnTo>
                    <a:pt x="18056" y="7008"/>
                  </a:lnTo>
                  <a:lnTo>
                    <a:pt x="17885" y="7056"/>
                  </a:lnTo>
                  <a:lnTo>
                    <a:pt x="17520" y="7227"/>
                  </a:lnTo>
                  <a:lnTo>
                    <a:pt x="17155" y="7397"/>
                  </a:lnTo>
                  <a:lnTo>
                    <a:pt x="16839" y="7543"/>
                  </a:lnTo>
                  <a:lnTo>
                    <a:pt x="16328" y="7713"/>
                  </a:lnTo>
                  <a:lnTo>
                    <a:pt x="16085" y="7811"/>
                  </a:lnTo>
                  <a:lnTo>
                    <a:pt x="15817" y="7908"/>
                  </a:lnTo>
                  <a:lnTo>
                    <a:pt x="15695" y="7859"/>
                  </a:lnTo>
                  <a:lnTo>
                    <a:pt x="15549" y="7835"/>
                  </a:lnTo>
                  <a:lnTo>
                    <a:pt x="15403" y="7859"/>
                  </a:lnTo>
                  <a:lnTo>
                    <a:pt x="15355" y="7908"/>
                  </a:lnTo>
                  <a:lnTo>
                    <a:pt x="15282" y="7932"/>
                  </a:lnTo>
                  <a:lnTo>
                    <a:pt x="15233" y="8030"/>
                  </a:lnTo>
                  <a:lnTo>
                    <a:pt x="15184" y="8151"/>
                  </a:lnTo>
                  <a:lnTo>
                    <a:pt x="15184" y="8273"/>
                  </a:lnTo>
                  <a:lnTo>
                    <a:pt x="15184" y="8395"/>
                  </a:lnTo>
                  <a:lnTo>
                    <a:pt x="15257" y="8638"/>
                  </a:lnTo>
                  <a:lnTo>
                    <a:pt x="15330" y="8857"/>
                  </a:lnTo>
                  <a:lnTo>
                    <a:pt x="15379" y="8930"/>
                  </a:lnTo>
                  <a:lnTo>
                    <a:pt x="15160" y="9003"/>
                  </a:lnTo>
                  <a:lnTo>
                    <a:pt x="14941" y="9100"/>
                  </a:lnTo>
                  <a:lnTo>
                    <a:pt x="14917" y="9125"/>
                  </a:lnTo>
                  <a:lnTo>
                    <a:pt x="14917" y="9149"/>
                  </a:lnTo>
                  <a:lnTo>
                    <a:pt x="14917" y="9173"/>
                  </a:lnTo>
                  <a:lnTo>
                    <a:pt x="14941" y="9198"/>
                  </a:lnTo>
                  <a:lnTo>
                    <a:pt x="15257" y="9222"/>
                  </a:lnTo>
                  <a:lnTo>
                    <a:pt x="15549" y="9222"/>
                  </a:lnTo>
                  <a:lnTo>
                    <a:pt x="15671" y="9368"/>
                  </a:lnTo>
                  <a:lnTo>
                    <a:pt x="15817" y="9514"/>
                  </a:lnTo>
                  <a:lnTo>
                    <a:pt x="15963" y="9660"/>
                  </a:lnTo>
                  <a:lnTo>
                    <a:pt x="16133" y="9782"/>
                  </a:lnTo>
                  <a:lnTo>
                    <a:pt x="15379" y="10074"/>
                  </a:lnTo>
                  <a:lnTo>
                    <a:pt x="15038" y="10244"/>
                  </a:lnTo>
                  <a:lnTo>
                    <a:pt x="14673" y="10439"/>
                  </a:lnTo>
                  <a:lnTo>
                    <a:pt x="14649" y="10487"/>
                  </a:lnTo>
                  <a:lnTo>
                    <a:pt x="14649" y="10536"/>
                  </a:lnTo>
                  <a:lnTo>
                    <a:pt x="14673" y="10585"/>
                  </a:lnTo>
                  <a:lnTo>
                    <a:pt x="14722" y="10585"/>
                  </a:lnTo>
                  <a:lnTo>
                    <a:pt x="14965" y="10560"/>
                  </a:lnTo>
                  <a:lnTo>
                    <a:pt x="15184" y="10536"/>
                  </a:lnTo>
                  <a:lnTo>
                    <a:pt x="15647" y="10390"/>
                  </a:lnTo>
                  <a:lnTo>
                    <a:pt x="16109" y="10244"/>
                  </a:lnTo>
                  <a:lnTo>
                    <a:pt x="16547" y="10074"/>
                  </a:lnTo>
                  <a:lnTo>
                    <a:pt x="16571" y="10049"/>
                  </a:lnTo>
                  <a:lnTo>
                    <a:pt x="16693" y="10171"/>
                  </a:lnTo>
                  <a:lnTo>
                    <a:pt x="16717" y="10220"/>
                  </a:lnTo>
                  <a:lnTo>
                    <a:pt x="16742" y="10293"/>
                  </a:lnTo>
                  <a:lnTo>
                    <a:pt x="16742" y="10366"/>
                  </a:lnTo>
                  <a:lnTo>
                    <a:pt x="16742" y="10439"/>
                  </a:lnTo>
                  <a:lnTo>
                    <a:pt x="16669" y="10585"/>
                  </a:lnTo>
                  <a:lnTo>
                    <a:pt x="16158" y="10706"/>
                  </a:lnTo>
                  <a:lnTo>
                    <a:pt x="15598" y="10804"/>
                  </a:lnTo>
                  <a:lnTo>
                    <a:pt x="15355" y="10877"/>
                  </a:lnTo>
                  <a:lnTo>
                    <a:pt x="15087" y="10974"/>
                  </a:lnTo>
                  <a:lnTo>
                    <a:pt x="14844" y="11096"/>
                  </a:lnTo>
                  <a:lnTo>
                    <a:pt x="14625" y="11217"/>
                  </a:lnTo>
                  <a:lnTo>
                    <a:pt x="14600" y="11266"/>
                  </a:lnTo>
                  <a:lnTo>
                    <a:pt x="14600" y="11315"/>
                  </a:lnTo>
                  <a:lnTo>
                    <a:pt x="14625" y="11363"/>
                  </a:lnTo>
                  <a:lnTo>
                    <a:pt x="14673" y="11363"/>
                  </a:lnTo>
                  <a:lnTo>
                    <a:pt x="15087" y="11339"/>
                  </a:lnTo>
                  <a:lnTo>
                    <a:pt x="15476" y="11266"/>
                  </a:lnTo>
                  <a:lnTo>
                    <a:pt x="16279" y="11096"/>
                  </a:lnTo>
                  <a:lnTo>
                    <a:pt x="16231" y="11193"/>
                  </a:lnTo>
                  <a:lnTo>
                    <a:pt x="16133" y="11388"/>
                  </a:lnTo>
                  <a:lnTo>
                    <a:pt x="16060" y="11558"/>
                  </a:lnTo>
                  <a:lnTo>
                    <a:pt x="16036" y="11728"/>
                  </a:lnTo>
                  <a:lnTo>
                    <a:pt x="16012" y="11923"/>
                  </a:lnTo>
                  <a:lnTo>
                    <a:pt x="15379" y="12069"/>
                  </a:lnTo>
                  <a:lnTo>
                    <a:pt x="15087" y="12142"/>
                  </a:lnTo>
                  <a:lnTo>
                    <a:pt x="14795" y="12264"/>
                  </a:lnTo>
                  <a:lnTo>
                    <a:pt x="14771" y="12288"/>
                  </a:lnTo>
                  <a:lnTo>
                    <a:pt x="14771" y="12312"/>
                  </a:lnTo>
                  <a:lnTo>
                    <a:pt x="14771" y="12337"/>
                  </a:lnTo>
                  <a:lnTo>
                    <a:pt x="14795" y="12361"/>
                  </a:lnTo>
                  <a:lnTo>
                    <a:pt x="14941" y="12410"/>
                  </a:lnTo>
                  <a:lnTo>
                    <a:pt x="15087" y="12434"/>
                  </a:lnTo>
                  <a:lnTo>
                    <a:pt x="15403" y="12434"/>
                  </a:lnTo>
                  <a:lnTo>
                    <a:pt x="15720" y="12410"/>
                  </a:lnTo>
                  <a:lnTo>
                    <a:pt x="16036" y="12337"/>
                  </a:lnTo>
                  <a:lnTo>
                    <a:pt x="16036" y="12556"/>
                  </a:lnTo>
                  <a:lnTo>
                    <a:pt x="16036" y="12702"/>
                  </a:lnTo>
                  <a:lnTo>
                    <a:pt x="16012" y="12823"/>
                  </a:lnTo>
                  <a:lnTo>
                    <a:pt x="15987" y="12945"/>
                  </a:lnTo>
                  <a:lnTo>
                    <a:pt x="15914" y="13018"/>
                  </a:lnTo>
                  <a:lnTo>
                    <a:pt x="15647" y="13164"/>
                  </a:lnTo>
                  <a:lnTo>
                    <a:pt x="15355" y="13261"/>
                  </a:lnTo>
                  <a:lnTo>
                    <a:pt x="15063" y="13383"/>
                  </a:lnTo>
                  <a:lnTo>
                    <a:pt x="14771" y="13505"/>
                  </a:lnTo>
                  <a:lnTo>
                    <a:pt x="14479" y="13651"/>
                  </a:lnTo>
                  <a:lnTo>
                    <a:pt x="14454" y="13699"/>
                  </a:lnTo>
                  <a:lnTo>
                    <a:pt x="14454" y="13723"/>
                  </a:lnTo>
                  <a:lnTo>
                    <a:pt x="14454" y="13772"/>
                  </a:lnTo>
                  <a:lnTo>
                    <a:pt x="14503" y="13796"/>
                  </a:lnTo>
                  <a:lnTo>
                    <a:pt x="14649" y="13821"/>
                  </a:lnTo>
                  <a:lnTo>
                    <a:pt x="14795" y="13845"/>
                  </a:lnTo>
                  <a:lnTo>
                    <a:pt x="14941" y="13821"/>
                  </a:lnTo>
                  <a:lnTo>
                    <a:pt x="15087" y="13821"/>
                  </a:lnTo>
                  <a:lnTo>
                    <a:pt x="14917" y="14040"/>
                  </a:lnTo>
                  <a:lnTo>
                    <a:pt x="14649" y="14332"/>
                  </a:lnTo>
                  <a:lnTo>
                    <a:pt x="14552" y="14405"/>
                  </a:lnTo>
                  <a:lnTo>
                    <a:pt x="14454" y="14429"/>
                  </a:lnTo>
                  <a:lnTo>
                    <a:pt x="14357" y="14429"/>
                  </a:lnTo>
                  <a:lnTo>
                    <a:pt x="14260" y="14380"/>
                  </a:lnTo>
                  <a:lnTo>
                    <a:pt x="14187" y="14332"/>
                  </a:lnTo>
                  <a:lnTo>
                    <a:pt x="14114" y="14259"/>
                  </a:lnTo>
                  <a:lnTo>
                    <a:pt x="13968" y="14088"/>
                  </a:lnTo>
                  <a:lnTo>
                    <a:pt x="13870" y="13967"/>
                  </a:lnTo>
                  <a:lnTo>
                    <a:pt x="13822" y="13821"/>
                  </a:lnTo>
                  <a:lnTo>
                    <a:pt x="13700" y="13553"/>
                  </a:lnTo>
                  <a:lnTo>
                    <a:pt x="13651" y="13261"/>
                  </a:lnTo>
                  <a:lnTo>
                    <a:pt x="13627" y="12969"/>
                  </a:lnTo>
                  <a:lnTo>
                    <a:pt x="13627" y="12653"/>
                  </a:lnTo>
                  <a:lnTo>
                    <a:pt x="13603" y="12361"/>
                  </a:lnTo>
                  <a:lnTo>
                    <a:pt x="13578" y="12215"/>
                  </a:lnTo>
                  <a:lnTo>
                    <a:pt x="13554" y="12069"/>
                  </a:lnTo>
                  <a:lnTo>
                    <a:pt x="13481" y="11947"/>
                  </a:lnTo>
                  <a:lnTo>
                    <a:pt x="13384" y="11801"/>
                  </a:lnTo>
                  <a:lnTo>
                    <a:pt x="13262" y="11631"/>
                  </a:lnTo>
                  <a:lnTo>
                    <a:pt x="13165" y="11461"/>
                  </a:lnTo>
                  <a:lnTo>
                    <a:pt x="13067" y="11266"/>
                  </a:lnTo>
                  <a:lnTo>
                    <a:pt x="13019" y="11047"/>
                  </a:lnTo>
                  <a:lnTo>
                    <a:pt x="12970" y="10901"/>
                  </a:lnTo>
                  <a:lnTo>
                    <a:pt x="12921" y="10755"/>
                  </a:lnTo>
                  <a:lnTo>
                    <a:pt x="12824" y="10633"/>
                  </a:lnTo>
                  <a:lnTo>
                    <a:pt x="12727" y="10512"/>
                  </a:lnTo>
                  <a:lnTo>
                    <a:pt x="12629" y="10439"/>
                  </a:lnTo>
                  <a:lnTo>
                    <a:pt x="12508" y="10390"/>
                  </a:lnTo>
                  <a:lnTo>
                    <a:pt x="12410" y="10341"/>
                  </a:lnTo>
                  <a:lnTo>
                    <a:pt x="12289" y="10317"/>
                  </a:lnTo>
                  <a:lnTo>
                    <a:pt x="11778" y="10317"/>
                  </a:lnTo>
                  <a:lnTo>
                    <a:pt x="11534" y="10293"/>
                  </a:lnTo>
                  <a:lnTo>
                    <a:pt x="11437" y="10268"/>
                  </a:lnTo>
                  <a:lnTo>
                    <a:pt x="11364" y="10220"/>
                  </a:lnTo>
                  <a:lnTo>
                    <a:pt x="11267" y="10171"/>
                  </a:lnTo>
                  <a:lnTo>
                    <a:pt x="11218" y="10122"/>
                  </a:lnTo>
                  <a:lnTo>
                    <a:pt x="11121" y="9976"/>
                  </a:lnTo>
                  <a:lnTo>
                    <a:pt x="11048" y="9806"/>
                  </a:lnTo>
                  <a:lnTo>
                    <a:pt x="11023" y="9611"/>
                  </a:lnTo>
                  <a:lnTo>
                    <a:pt x="11023" y="9417"/>
                  </a:lnTo>
                  <a:lnTo>
                    <a:pt x="11023" y="9198"/>
                  </a:lnTo>
                  <a:lnTo>
                    <a:pt x="11072" y="8906"/>
                  </a:lnTo>
                  <a:lnTo>
                    <a:pt x="11096" y="8589"/>
                  </a:lnTo>
                  <a:lnTo>
                    <a:pt x="11169" y="8297"/>
                  </a:lnTo>
                  <a:lnTo>
                    <a:pt x="11291" y="8030"/>
                  </a:lnTo>
                  <a:lnTo>
                    <a:pt x="11413" y="7859"/>
                  </a:lnTo>
                  <a:lnTo>
                    <a:pt x="11583" y="7713"/>
                  </a:lnTo>
                  <a:lnTo>
                    <a:pt x="11753" y="7616"/>
                  </a:lnTo>
                  <a:lnTo>
                    <a:pt x="11948" y="7567"/>
                  </a:lnTo>
                  <a:lnTo>
                    <a:pt x="12167" y="7519"/>
                  </a:lnTo>
                  <a:lnTo>
                    <a:pt x="12605" y="7519"/>
                  </a:lnTo>
                  <a:lnTo>
                    <a:pt x="12800" y="7543"/>
                  </a:lnTo>
                  <a:lnTo>
                    <a:pt x="13092" y="7592"/>
                  </a:lnTo>
                  <a:lnTo>
                    <a:pt x="13384" y="7689"/>
                  </a:lnTo>
                  <a:lnTo>
                    <a:pt x="13992" y="7859"/>
                  </a:lnTo>
                  <a:lnTo>
                    <a:pt x="14284" y="7932"/>
                  </a:lnTo>
                  <a:lnTo>
                    <a:pt x="14576" y="7957"/>
                  </a:lnTo>
                  <a:lnTo>
                    <a:pt x="15038" y="7957"/>
                  </a:lnTo>
                  <a:lnTo>
                    <a:pt x="15184" y="7908"/>
                  </a:lnTo>
                  <a:lnTo>
                    <a:pt x="15355" y="7835"/>
                  </a:lnTo>
                  <a:lnTo>
                    <a:pt x="15476" y="7762"/>
                  </a:lnTo>
                  <a:lnTo>
                    <a:pt x="15549" y="7665"/>
                  </a:lnTo>
                  <a:lnTo>
                    <a:pt x="15574" y="7543"/>
                  </a:lnTo>
                  <a:lnTo>
                    <a:pt x="15866" y="7519"/>
                  </a:lnTo>
                  <a:lnTo>
                    <a:pt x="16158" y="7446"/>
                  </a:lnTo>
                  <a:lnTo>
                    <a:pt x="16474" y="7348"/>
                  </a:lnTo>
                  <a:lnTo>
                    <a:pt x="16766" y="7227"/>
                  </a:lnTo>
                  <a:lnTo>
                    <a:pt x="17764" y="6837"/>
                  </a:lnTo>
                  <a:lnTo>
                    <a:pt x="18153" y="6740"/>
                  </a:lnTo>
                  <a:close/>
                  <a:moveTo>
                    <a:pt x="6206" y="2725"/>
                  </a:moveTo>
                  <a:lnTo>
                    <a:pt x="6230" y="2774"/>
                  </a:lnTo>
                  <a:lnTo>
                    <a:pt x="6230" y="2847"/>
                  </a:lnTo>
                  <a:lnTo>
                    <a:pt x="6230" y="2944"/>
                  </a:lnTo>
                  <a:lnTo>
                    <a:pt x="6108" y="3236"/>
                  </a:lnTo>
                  <a:lnTo>
                    <a:pt x="6060" y="3382"/>
                  </a:lnTo>
                  <a:lnTo>
                    <a:pt x="6035" y="3528"/>
                  </a:lnTo>
                  <a:lnTo>
                    <a:pt x="6035" y="3601"/>
                  </a:lnTo>
                  <a:lnTo>
                    <a:pt x="6035" y="3699"/>
                  </a:lnTo>
                  <a:lnTo>
                    <a:pt x="6108" y="3845"/>
                  </a:lnTo>
                  <a:lnTo>
                    <a:pt x="6181" y="4015"/>
                  </a:lnTo>
                  <a:lnTo>
                    <a:pt x="6254" y="4161"/>
                  </a:lnTo>
                  <a:lnTo>
                    <a:pt x="6254" y="4210"/>
                  </a:lnTo>
                  <a:lnTo>
                    <a:pt x="6254" y="4234"/>
                  </a:lnTo>
                  <a:lnTo>
                    <a:pt x="6230" y="4234"/>
                  </a:lnTo>
                  <a:lnTo>
                    <a:pt x="6181" y="4258"/>
                  </a:lnTo>
                  <a:lnTo>
                    <a:pt x="6084" y="4234"/>
                  </a:lnTo>
                  <a:lnTo>
                    <a:pt x="5962" y="4185"/>
                  </a:lnTo>
                  <a:lnTo>
                    <a:pt x="5695" y="4064"/>
                  </a:lnTo>
                  <a:lnTo>
                    <a:pt x="5549" y="3966"/>
                  </a:lnTo>
                  <a:lnTo>
                    <a:pt x="5330" y="3820"/>
                  </a:lnTo>
                  <a:lnTo>
                    <a:pt x="5208" y="3772"/>
                  </a:lnTo>
                  <a:lnTo>
                    <a:pt x="5086" y="3747"/>
                  </a:lnTo>
                  <a:lnTo>
                    <a:pt x="4989" y="3747"/>
                  </a:lnTo>
                  <a:lnTo>
                    <a:pt x="4892" y="3772"/>
                  </a:lnTo>
                  <a:lnTo>
                    <a:pt x="4721" y="3845"/>
                  </a:lnTo>
                  <a:lnTo>
                    <a:pt x="4332" y="4039"/>
                  </a:lnTo>
                  <a:lnTo>
                    <a:pt x="3967" y="4210"/>
                  </a:lnTo>
                  <a:lnTo>
                    <a:pt x="3821" y="4258"/>
                  </a:lnTo>
                  <a:lnTo>
                    <a:pt x="3724" y="4331"/>
                  </a:lnTo>
                  <a:lnTo>
                    <a:pt x="3651" y="4429"/>
                  </a:lnTo>
                  <a:lnTo>
                    <a:pt x="3602" y="4526"/>
                  </a:lnTo>
                  <a:lnTo>
                    <a:pt x="3578" y="4623"/>
                  </a:lnTo>
                  <a:lnTo>
                    <a:pt x="3578" y="4721"/>
                  </a:lnTo>
                  <a:lnTo>
                    <a:pt x="3578" y="4818"/>
                  </a:lnTo>
                  <a:lnTo>
                    <a:pt x="3602" y="4915"/>
                  </a:lnTo>
                  <a:lnTo>
                    <a:pt x="3651" y="5013"/>
                  </a:lnTo>
                  <a:lnTo>
                    <a:pt x="3724" y="5086"/>
                  </a:lnTo>
                  <a:lnTo>
                    <a:pt x="3797" y="5159"/>
                  </a:lnTo>
                  <a:lnTo>
                    <a:pt x="3894" y="5232"/>
                  </a:lnTo>
                  <a:lnTo>
                    <a:pt x="3991" y="5256"/>
                  </a:lnTo>
                  <a:lnTo>
                    <a:pt x="4113" y="5280"/>
                  </a:lnTo>
                  <a:lnTo>
                    <a:pt x="4235" y="5280"/>
                  </a:lnTo>
                  <a:lnTo>
                    <a:pt x="4356" y="5256"/>
                  </a:lnTo>
                  <a:lnTo>
                    <a:pt x="4551" y="5183"/>
                  </a:lnTo>
                  <a:lnTo>
                    <a:pt x="4721" y="5086"/>
                  </a:lnTo>
                  <a:lnTo>
                    <a:pt x="5062" y="4891"/>
                  </a:lnTo>
                  <a:lnTo>
                    <a:pt x="5232" y="4842"/>
                  </a:lnTo>
                  <a:lnTo>
                    <a:pt x="5403" y="4818"/>
                  </a:lnTo>
                  <a:lnTo>
                    <a:pt x="5476" y="4842"/>
                  </a:lnTo>
                  <a:lnTo>
                    <a:pt x="5573" y="4867"/>
                  </a:lnTo>
                  <a:lnTo>
                    <a:pt x="5646" y="4915"/>
                  </a:lnTo>
                  <a:lnTo>
                    <a:pt x="5743" y="4988"/>
                  </a:lnTo>
                  <a:lnTo>
                    <a:pt x="5865" y="5134"/>
                  </a:lnTo>
                  <a:lnTo>
                    <a:pt x="5914" y="5256"/>
                  </a:lnTo>
                  <a:lnTo>
                    <a:pt x="5938" y="5353"/>
                  </a:lnTo>
                  <a:lnTo>
                    <a:pt x="5889" y="5451"/>
                  </a:lnTo>
                  <a:lnTo>
                    <a:pt x="5841" y="5524"/>
                  </a:lnTo>
                  <a:lnTo>
                    <a:pt x="5743" y="5597"/>
                  </a:lnTo>
                  <a:lnTo>
                    <a:pt x="5500" y="5718"/>
                  </a:lnTo>
                  <a:lnTo>
                    <a:pt x="5111" y="5888"/>
                  </a:lnTo>
                  <a:lnTo>
                    <a:pt x="4940" y="5986"/>
                  </a:lnTo>
                  <a:lnTo>
                    <a:pt x="4746" y="6107"/>
                  </a:lnTo>
                  <a:lnTo>
                    <a:pt x="4454" y="6351"/>
                  </a:lnTo>
                  <a:lnTo>
                    <a:pt x="4210" y="6618"/>
                  </a:lnTo>
                  <a:lnTo>
                    <a:pt x="3699" y="7178"/>
                  </a:lnTo>
                  <a:lnTo>
                    <a:pt x="3553" y="7324"/>
                  </a:lnTo>
                  <a:lnTo>
                    <a:pt x="3407" y="7421"/>
                  </a:lnTo>
                  <a:lnTo>
                    <a:pt x="3261" y="7519"/>
                  </a:lnTo>
                  <a:lnTo>
                    <a:pt x="3091" y="7592"/>
                  </a:lnTo>
                  <a:lnTo>
                    <a:pt x="2751" y="7738"/>
                  </a:lnTo>
                  <a:lnTo>
                    <a:pt x="2410" y="7859"/>
                  </a:lnTo>
                  <a:lnTo>
                    <a:pt x="2215" y="7957"/>
                  </a:lnTo>
                  <a:lnTo>
                    <a:pt x="1996" y="8054"/>
                  </a:lnTo>
                  <a:lnTo>
                    <a:pt x="1777" y="8200"/>
                  </a:lnTo>
                  <a:lnTo>
                    <a:pt x="1583" y="8370"/>
                  </a:lnTo>
                  <a:lnTo>
                    <a:pt x="1510" y="8468"/>
                  </a:lnTo>
                  <a:lnTo>
                    <a:pt x="1437" y="8565"/>
                  </a:lnTo>
                  <a:lnTo>
                    <a:pt x="1388" y="8687"/>
                  </a:lnTo>
                  <a:lnTo>
                    <a:pt x="1364" y="8784"/>
                  </a:lnTo>
                  <a:lnTo>
                    <a:pt x="1364" y="8881"/>
                  </a:lnTo>
                  <a:lnTo>
                    <a:pt x="1388" y="9003"/>
                  </a:lnTo>
                  <a:lnTo>
                    <a:pt x="1437" y="9100"/>
                  </a:lnTo>
                  <a:lnTo>
                    <a:pt x="1534" y="9222"/>
                  </a:lnTo>
                  <a:lnTo>
                    <a:pt x="1631" y="9295"/>
                  </a:lnTo>
                  <a:lnTo>
                    <a:pt x="1729" y="9319"/>
                  </a:lnTo>
                  <a:lnTo>
                    <a:pt x="1972" y="9392"/>
                  </a:lnTo>
                  <a:lnTo>
                    <a:pt x="2191" y="9441"/>
                  </a:lnTo>
                  <a:lnTo>
                    <a:pt x="2361" y="9538"/>
                  </a:lnTo>
                  <a:lnTo>
                    <a:pt x="2532" y="9660"/>
                  </a:lnTo>
                  <a:lnTo>
                    <a:pt x="2702" y="9830"/>
                  </a:lnTo>
                  <a:lnTo>
                    <a:pt x="2872" y="9976"/>
                  </a:lnTo>
                  <a:lnTo>
                    <a:pt x="3067" y="10074"/>
                  </a:lnTo>
                  <a:lnTo>
                    <a:pt x="3261" y="10147"/>
                  </a:lnTo>
                  <a:lnTo>
                    <a:pt x="3456" y="10195"/>
                  </a:lnTo>
                  <a:lnTo>
                    <a:pt x="3894" y="10293"/>
                  </a:lnTo>
                  <a:lnTo>
                    <a:pt x="4089" y="10317"/>
                  </a:lnTo>
                  <a:lnTo>
                    <a:pt x="4308" y="10390"/>
                  </a:lnTo>
                  <a:lnTo>
                    <a:pt x="4770" y="10536"/>
                  </a:lnTo>
                  <a:lnTo>
                    <a:pt x="5232" y="10755"/>
                  </a:lnTo>
                  <a:lnTo>
                    <a:pt x="6108" y="11217"/>
                  </a:lnTo>
                  <a:lnTo>
                    <a:pt x="6327" y="11339"/>
                  </a:lnTo>
                  <a:lnTo>
                    <a:pt x="6546" y="11485"/>
                  </a:lnTo>
                  <a:lnTo>
                    <a:pt x="6717" y="11680"/>
                  </a:lnTo>
                  <a:lnTo>
                    <a:pt x="6790" y="11777"/>
                  </a:lnTo>
                  <a:lnTo>
                    <a:pt x="6838" y="11899"/>
                  </a:lnTo>
                  <a:lnTo>
                    <a:pt x="6887" y="12045"/>
                  </a:lnTo>
                  <a:lnTo>
                    <a:pt x="6887" y="12191"/>
                  </a:lnTo>
                  <a:lnTo>
                    <a:pt x="6863" y="12337"/>
                  </a:lnTo>
                  <a:lnTo>
                    <a:pt x="6838" y="12483"/>
                  </a:lnTo>
                  <a:lnTo>
                    <a:pt x="6741" y="12750"/>
                  </a:lnTo>
                  <a:lnTo>
                    <a:pt x="6595" y="13018"/>
                  </a:lnTo>
                  <a:lnTo>
                    <a:pt x="6473" y="13237"/>
                  </a:lnTo>
                  <a:lnTo>
                    <a:pt x="6327" y="13456"/>
                  </a:lnTo>
                  <a:lnTo>
                    <a:pt x="6011" y="13869"/>
                  </a:lnTo>
                  <a:lnTo>
                    <a:pt x="5695" y="14283"/>
                  </a:lnTo>
                  <a:lnTo>
                    <a:pt x="5403" y="14697"/>
                  </a:lnTo>
                  <a:lnTo>
                    <a:pt x="5281" y="14891"/>
                  </a:lnTo>
                  <a:lnTo>
                    <a:pt x="5184" y="15110"/>
                  </a:lnTo>
                  <a:lnTo>
                    <a:pt x="5111" y="15329"/>
                  </a:lnTo>
                  <a:lnTo>
                    <a:pt x="5062" y="15548"/>
                  </a:lnTo>
                  <a:lnTo>
                    <a:pt x="5062" y="15840"/>
                  </a:lnTo>
                  <a:lnTo>
                    <a:pt x="5038" y="16011"/>
                  </a:lnTo>
                  <a:lnTo>
                    <a:pt x="5013" y="16157"/>
                  </a:lnTo>
                  <a:lnTo>
                    <a:pt x="4916" y="15889"/>
                  </a:lnTo>
                  <a:lnTo>
                    <a:pt x="4819" y="15621"/>
                  </a:lnTo>
                  <a:lnTo>
                    <a:pt x="4673" y="15062"/>
                  </a:lnTo>
                  <a:lnTo>
                    <a:pt x="4551" y="14478"/>
                  </a:lnTo>
                  <a:lnTo>
                    <a:pt x="4405" y="13918"/>
                  </a:lnTo>
                  <a:lnTo>
                    <a:pt x="4283" y="13578"/>
                  </a:lnTo>
                  <a:lnTo>
                    <a:pt x="4162" y="13237"/>
                  </a:lnTo>
                  <a:lnTo>
                    <a:pt x="3894" y="12580"/>
                  </a:lnTo>
                  <a:lnTo>
                    <a:pt x="3626" y="11923"/>
                  </a:lnTo>
                  <a:lnTo>
                    <a:pt x="3359" y="11242"/>
                  </a:lnTo>
                  <a:lnTo>
                    <a:pt x="3261" y="11023"/>
                  </a:lnTo>
                  <a:lnTo>
                    <a:pt x="3164" y="10804"/>
                  </a:lnTo>
                  <a:lnTo>
                    <a:pt x="3067" y="10609"/>
                  </a:lnTo>
                  <a:lnTo>
                    <a:pt x="2945" y="10414"/>
                  </a:lnTo>
                  <a:lnTo>
                    <a:pt x="2799" y="10244"/>
                  </a:lnTo>
                  <a:lnTo>
                    <a:pt x="2629" y="10074"/>
                  </a:lnTo>
                  <a:lnTo>
                    <a:pt x="2459" y="9903"/>
                  </a:lnTo>
                  <a:lnTo>
                    <a:pt x="2264" y="9757"/>
                  </a:lnTo>
                  <a:lnTo>
                    <a:pt x="2045" y="9611"/>
                  </a:lnTo>
                  <a:lnTo>
                    <a:pt x="1802" y="9465"/>
                  </a:lnTo>
                  <a:lnTo>
                    <a:pt x="1339" y="9222"/>
                  </a:lnTo>
                  <a:lnTo>
                    <a:pt x="1218" y="9125"/>
                  </a:lnTo>
                  <a:lnTo>
                    <a:pt x="1120" y="9052"/>
                  </a:lnTo>
                  <a:lnTo>
                    <a:pt x="974" y="8857"/>
                  </a:lnTo>
                  <a:lnTo>
                    <a:pt x="853" y="8662"/>
                  </a:lnTo>
                  <a:lnTo>
                    <a:pt x="731" y="8419"/>
                  </a:lnTo>
                  <a:lnTo>
                    <a:pt x="682" y="8346"/>
                  </a:lnTo>
                  <a:lnTo>
                    <a:pt x="804" y="7786"/>
                  </a:lnTo>
                  <a:lnTo>
                    <a:pt x="926" y="7227"/>
                  </a:lnTo>
                  <a:lnTo>
                    <a:pt x="1096" y="6691"/>
                  </a:lnTo>
                  <a:lnTo>
                    <a:pt x="1315" y="6156"/>
                  </a:lnTo>
                  <a:lnTo>
                    <a:pt x="1534" y="5621"/>
                  </a:lnTo>
                  <a:lnTo>
                    <a:pt x="1802" y="5134"/>
                  </a:lnTo>
                  <a:lnTo>
                    <a:pt x="2069" y="4648"/>
                  </a:lnTo>
                  <a:lnTo>
                    <a:pt x="2386" y="4185"/>
                  </a:lnTo>
                  <a:lnTo>
                    <a:pt x="2653" y="3820"/>
                  </a:lnTo>
                  <a:lnTo>
                    <a:pt x="2945" y="3480"/>
                  </a:lnTo>
                  <a:lnTo>
                    <a:pt x="3237" y="3626"/>
                  </a:lnTo>
                  <a:lnTo>
                    <a:pt x="3578" y="3723"/>
                  </a:lnTo>
                  <a:lnTo>
                    <a:pt x="3894" y="3772"/>
                  </a:lnTo>
                  <a:lnTo>
                    <a:pt x="4064" y="3772"/>
                  </a:lnTo>
                  <a:lnTo>
                    <a:pt x="4235" y="3747"/>
                  </a:lnTo>
                  <a:lnTo>
                    <a:pt x="4381" y="3723"/>
                  </a:lnTo>
                  <a:lnTo>
                    <a:pt x="4502" y="3674"/>
                  </a:lnTo>
                  <a:lnTo>
                    <a:pt x="4746" y="3553"/>
                  </a:lnTo>
                  <a:lnTo>
                    <a:pt x="4989" y="3382"/>
                  </a:lnTo>
                  <a:lnTo>
                    <a:pt x="5208" y="3212"/>
                  </a:lnTo>
                  <a:lnTo>
                    <a:pt x="5451" y="3042"/>
                  </a:lnTo>
                  <a:lnTo>
                    <a:pt x="5646" y="2920"/>
                  </a:lnTo>
                  <a:lnTo>
                    <a:pt x="5841" y="2823"/>
                  </a:lnTo>
                  <a:lnTo>
                    <a:pt x="6011" y="2750"/>
                  </a:lnTo>
                  <a:lnTo>
                    <a:pt x="6084" y="2725"/>
                  </a:lnTo>
                  <a:close/>
                  <a:moveTo>
                    <a:pt x="12240" y="18079"/>
                  </a:moveTo>
                  <a:lnTo>
                    <a:pt x="12386" y="18128"/>
                  </a:lnTo>
                  <a:lnTo>
                    <a:pt x="12556" y="18152"/>
                  </a:lnTo>
                  <a:lnTo>
                    <a:pt x="12289" y="18225"/>
                  </a:lnTo>
                  <a:lnTo>
                    <a:pt x="12289" y="18152"/>
                  </a:lnTo>
                  <a:lnTo>
                    <a:pt x="12264" y="18103"/>
                  </a:lnTo>
                  <a:lnTo>
                    <a:pt x="12240" y="18079"/>
                  </a:lnTo>
                  <a:close/>
                  <a:moveTo>
                    <a:pt x="10245" y="754"/>
                  </a:moveTo>
                  <a:lnTo>
                    <a:pt x="10804" y="779"/>
                  </a:lnTo>
                  <a:lnTo>
                    <a:pt x="11315" y="827"/>
                  </a:lnTo>
                  <a:lnTo>
                    <a:pt x="11534" y="852"/>
                  </a:lnTo>
                  <a:lnTo>
                    <a:pt x="11753" y="900"/>
                  </a:lnTo>
                  <a:lnTo>
                    <a:pt x="12216" y="1046"/>
                  </a:lnTo>
                  <a:lnTo>
                    <a:pt x="12678" y="1241"/>
                  </a:lnTo>
                  <a:lnTo>
                    <a:pt x="13116" y="1436"/>
                  </a:lnTo>
                  <a:lnTo>
                    <a:pt x="13578" y="1655"/>
                  </a:lnTo>
                  <a:lnTo>
                    <a:pt x="13043" y="1874"/>
                  </a:lnTo>
                  <a:lnTo>
                    <a:pt x="12824" y="1971"/>
                  </a:lnTo>
                  <a:lnTo>
                    <a:pt x="12629" y="2068"/>
                  </a:lnTo>
                  <a:lnTo>
                    <a:pt x="12435" y="2190"/>
                  </a:lnTo>
                  <a:lnTo>
                    <a:pt x="12264" y="2360"/>
                  </a:lnTo>
                  <a:lnTo>
                    <a:pt x="12240" y="2385"/>
                  </a:lnTo>
                  <a:lnTo>
                    <a:pt x="12264" y="2409"/>
                  </a:lnTo>
                  <a:lnTo>
                    <a:pt x="12289" y="2433"/>
                  </a:lnTo>
                  <a:lnTo>
                    <a:pt x="12532" y="2385"/>
                  </a:lnTo>
                  <a:lnTo>
                    <a:pt x="12751" y="2312"/>
                  </a:lnTo>
                  <a:lnTo>
                    <a:pt x="13213" y="2166"/>
                  </a:lnTo>
                  <a:lnTo>
                    <a:pt x="13603" y="2044"/>
                  </a:lnTo>
                  <a:lnTo>
                    <a:pt x="13822" y="1995"/>
                  </a:lnTo>
                  <a:lnTo>
                    <a:pt x="13992" y="1898"/>
                  </a:lnTo>
                  <a:lnTo>
                    <a:pt x="14162" y="1995"/>
                  </a:lnTo>
                  <a:lnTo>
                    <a:pt x="14114" y="2020"/>
                  </a:lnTo>
                  <a:lnTo>
                    <a:pt x="13724" y="2190"/>
                  </a:lnTo>
                  <a:lnTo>
                    <a:pt x="13311" y="2385"/>
                  </a:lnTo>
                  <a:lnTo>
                    <a:pt x="13140" y="2482"/>
                  </a:lnTo>
                  <a:lnTo>
                    <a:pt x="12946" y="2604"/>
                  </a:lnTo>
                  <a:lnTo>
                    <a:pt x="12775" y="2750"/>
                  </a:lnTo>
                  <a:lnTo>
                    <a:pt x="12654" y="2896"/>
                  </a:lnTo>
                  <a:lnTo>
                    <a:pt x="12629" y="2944"/>
                  </a:lnTo>
                  <a:lnTo>
                    <a:pt x="12654" y="2969"/>
                  </a:lnTo>
                  <a:lnTo>
                    <a:pt x="12678" y="2969"/>
                  </a:lnTo>
                  <a:lnTo>
                    <a:pt x="12824" y="2944"/>
                  </a:lnTo>
                  <a:lnTo>
                    <a:pt x="12994" y="2920"/>
                  </a:lnTo>
                  <a:lnTo>
                    <a:pt x="13286" y="2823"/>
                  </a:lnTo>
                  <a:lnTo>
                    <a:pt x="13846" y="2555"/>
                  </a:lnTo>
                  <a:lnTo>
                    <a:pt x="14211" y="2385"/>
                  </a:lnTo>
                  <a:lnTo>
                    <a:pt x="14576" y="2263"/>
                  </a:lnTo>
                  <a:lnTo>
                    <a:pt x="14698" y="2336"/>
                  </a:lnTo>
                  <a:lnTo>
                    <a:pt x="15014" y="2555"/>
                  </a:lnTo>
                  <a:lnTo>
                    <a:pt x="14503" y="2798"/>
                  </a:lnTo>
                  <a:lnTo>
                    <a:pt x="13749" y="3090"/>
                  </a:lnTo>
                  <a:lnTo>
                    <a:pt x="13359" y="3261"/>
                  </a:lnTo>
                  <a:lnTo>
                    <a:pt x="12994" y="3455"/>
                  </a:lnTo>
                  <a:lnTo>
                    <a:pt x="12970" y="3480"/>
                  </a:lnTo>
                  <a:lnTo>
                    <a:pt x="12970" y="3504"/>
                  </a:lnTo>
                  <a:lnTo>
                    <a:pt x="12994" y="3528"/>
                  </a:lnTo>
                  <a:lnTo>
                    <a:pt x="13019" y="3553"/>
                  </a:lnTo>
                  <a:lnTo>
                    <a:pt x="13213" y="3553"/>
                  </a:lnTo>
                  <a:lnTo>
                    <a:pt x="13432" y="3528"/>
                  </a:lnTo>
                  <a:lnTo>
                    <a:pt x="13822" y="3431"/>
                  </a:lnTo>
                  <a:lnTo>
                    <a:pt x="14235" y="3309"/>
                  </a:lnTo>
                  <a:lnTo>
                    <a:pt x="14625" y="3163"/>
                  </a:lnTo>
                  <a:lnTo>
                    <a:pt x="15014" y="3042"/>
                  </a:lnTo>
                  <a:lnTo>
                    <a:pt x="15452" y="2896"/>
                  </a:lnTo>
                  <a:lnTo>
                    <a:pt x="15647" y="3066"/>
                  </a:lnTo>
                  <a:lnTo>
                    <a:pt x="15428" y="3139"/>
                  </a:lnTo>
                  <a:lnTo>
                    <a:pt x="15209" y="3236"/>
                  </a:lnTo>
                  <a:lnTo>
                    <a:pt x="14795" y="3431"/>
                  </a:lnTo>
                  <a:lnTo>
                    <a:pt x="14430" y="3601"/>
                  </a:lnTo>
                  <a:lnTo>
                    <a:pt x="14138" y="3626"/>
                  </a:lnTo>
                  <a:lnTo>
                    <a:pt x="13870" y="3650"/>
                  </a:lnTo>
                  <a:lnTo>
                    <a:pt x="13578" y="3699"/>
                  </a:lnTo>
                  <a:lnTo>
                    <a:pt x="13311" y="3796"/>
                  </a:lnTo>
                  <a:lnTo>
                    <a:pt x="13189" y="3869"/>
                  </a:lnTo>
                  <a:lnTo>
                    <a:pt x="13067" y="3942"/>
                  </a:lnTo>
                  <a:lnTo>
                    <a:pt x="12970" y="4039"/>
                  </a:lnTo>
                  <a:lnTo>
                    <a:pt x="12873" y="4137"/>
                  </a:lnTo>
                  <a:lnTo>
                    <a:pt x="12800" y="4258"/>
                  </a:lnTo>
                  <a:lnTo>
                    <a:pt x="12727" y="4380"/>
                  </a:lnTo>
                  <a:lnTo>
                    <a:pt x="12654" y="4648"/>
                  </a:lnTo>
                  <a:lnTo>
                    <a:pt x="12629" y="4745"/>
                  </a:lnTo>
                  <a:lnTo>
                    <a:pt x="12629" y="4842"/>
                  </a:lnTo>
                  <a:lnTo>
                    <a:pt x="12629" y="5013"/>
                  </a:lnTo>
                  <a:lnTo>
                    <a:pt x="12629" y="5110"/>
                  </a:lnTo>
                  <a:lnTo>
                    <a:pt x="12605" y="5183"/>
                  </a:lnTo>
                  <a:lnTo>
                    <a:pt x="12556" y="5280"/>
                  </a:lnTo>
                  <a:lnTo>
                    <a:pt x="12459" y="5353"/>
                  </a:lnTo>
                  <a:lnTo>
                    <a:pt x="12240" y="5548"/>
                  </a:lnTo>
                  <a:lnTo>
                    <a:pt x="12045" y="5767"/>
                  </a:lnTo>
                  <a:lnTo>
                    <a:pt x="11997" y="5840"/>
                  </a:lnTo>
                  <a:lnTo>
                    <a:pt x="11972" y="5937"/>
                  </a:lnTo>
                  <a:lnTo>
                    <a:pt x="11972" y="6010"/>
                  </a:lnTo>
                  <a:lnTo>
                    <a:pt x="11997" y="6107"/>
                  </a:lnTo>
                  <a:lnTo>
                    <a:pt x="12045" y="6156"/>
                  </a:lnTo>
                  <a:lnTo>
                    <a:pt x="12070" y="6156"/>
                  </a:lnTo>
                  <a:lnTo>
                    <a:pt x="11948" y="6205"/>
                  </a:lnTo>
                  <a:lnTo>
                    <a:pt x="11534" y="6375"/>
                  </a:lnTo>
                  <a:lnTo>
                    <a:pt x="11364" y="6497"/>
                  </a:lnTo>
                  <a:lnTo>
                    <a:pt x="11169" y="6618"/>
                  </a:lnTo>
                  <a:lnTo>
                    <a:pt x="11048" y="6740"/>
                  </a:lnTo>
                  <a:lnTo>
                    <a:pt x="10999" y="6862"/>
                  </a:lnTo>
                  <a:lnTo>
                    <a:pt x="10999" y="6983"/>
                  </a:lnTo>
                  <a:lnTo>
                    <a:pt x="11048" y="7081"/>
                  </a:lnTo>
                  <a:lnTo>
                    <a:pt x="11121" y="7178"/>
                  </a:lnTo>
                  <a:lnTo>
                    <a:pt x="11218" y="7275"/>
                  </a:lnTo>
                  <a:lnTo>
                    <a:pt x="11364" y="7324"/>
                  </a:lnTo>
                  <a:lnTo>
                    <a:pt x="11486" y="7373"/>
                  </a:lnTo>
                  <a:lnTo>
                    <a:pt x="11340" y="7470"/>
                  </a:lnTo>
                  <a:lnTo>
                    <a:pt x="11194" y="7592"/>
                  </a:lnTo>
                  <a:lnTo>
                    <a:pt x="11072" y="7738"/>
                  </a:lnTo>
                  <a:lnTo>
                    <a:pt x="10950" y="7908"/>
                  </a:lnTo>
                  <a:lnTo>
                    <a:pt x="10853" y="8151"/>
                  </a:lnTo>
                  <a:lnTo>
                    <a:pt x="10804" y="8419"/>
                  </a:lnTo>
                  <a:lnTo>
                    <a:pt x="10731" y="8954"/>
                  </a:lnTo>
                  <a:lnTo>
                    <a:pt x="10683" y="9222"/>
                  </a:lnTo>
                  <a:lnTo>
                    <a:pt x="10659" y="9514"/>
                  </a:lnTo>
                  <a:lnTo>
                    <a:pt x="10683" y="9806"/>
                  </a:lnTo>
                  <a:lnTo>
                    <a:pt x="10707" y="9952"/>
                  </a:lnTo>
                  <a:lnTo>
                    <a:pt x="10780" y="10074"/>
                  </a:lnTo>
                  <a:lnTo>
                    <a:pt x="10926" y="10293"/>
                  </a:lnTo>
                  <a:lnTo>
                    <a:pt x="10999" y="10390"/>
                  </a:lnTo>
                  <a:lnTo>
                    <a:pt x="11096" y="10463"/>
                  </a:lnTo>
                  <a:lnTo>
                    <a:pt x="11194" y="10512"/>
                  </a:lnTo>
                  <a:lnTo>
                    <a:pt x="11315" y="10560"/>
                  </a:lnTo>
                  <a:lnTo>
                    <a:pt x="11583" y="10633"/>
                  </a:lnTo>
                  <a:lnTo>
                    <a:pt x="11875" y="10633"/>
                  </a:lnTo>
                  <a:lnTo>
                    <a:pt x="12191" y="10609"/>
                  </a:lnTo>
                  <a:lnTo>
                    <a:pt x="12337" y="10633"/>
                  </a:lnTo>
                  <a:lnTo>
                    <a:pt x="12459" y="10682"/>
                  </a:lnTo>
                  <a:lnTo>
                    <a:pt x="12556" y="10755"/>
                  </a:lnTo>
                  <a:lnTo>
                    <a:pt x="12629" y="10852"/>
                  </a:lnTo>
                  <a:lnTo>
                    <a:pt x="12702" y="10974"/>
                  </a:lnTo>
                  <a:lnTo>
                    <a:pt x="12751" y="11096"/>
                  </a:lnTo>
                  <a:lnTo>
                    <a:pt x="12800" y="11363"/>
                  </a:lnTo>
                  <a:lnTo>
                    <a:pt x="12848" y="11485"/>
                  </a:lnTo>
                  <a:lnTo>
                    <a:pt x="12897" y="11607"/>
                  </a:lnTo>
                  <a:lnTo>
                    <a:pt x="12946" y="11728"/>
                  </a:lnTo>
                  <a:lnTo>
                    <a:pt x="13043" y="11826"/>
                  </a:lnTo>
                  <a:lnTo>
                    <a:pt x="13165" y="12020"/>
                  </a:lnTo>
                  <a:lnTo>
                    <a:pt x="13262" y="12215"/>
                  </a:lnTo>
                  <a:lnTo>
                    <a:pt x="13311" y="12434"/>
                  </a:lnTo>
                  <a:lnTo>
                    <a:pt x="13311" y="12677"/>
                  </a:lnTo>
                  <a:lnTo>
                    <a:pt x="13311" y="13091"/>
                  </a:lnTo>
                  <a:lnTo>
                    <a:pt x="13359" y="13505"/>
                  </a:lnTo>
                  <a:lnTo>
                    <a:pt x="13408" y="13699"/>
                  </a:lnTo>
                  <a:lnTo>
                    <a:pt x="13457" y="13894"/>
                  </a:lnTo>
                  <a:lnTo>
                    <a:pt x="13554" y="14088"/>
                  </a:lnTo>
                  <a:lnTo>
                    <a:pt x="13651" y="14283"/>
                  </a:lnTo>
                  <a:lnTo>
                    <a:pt x="13822" y="14526"/>
                  </a:lnTo>
                  <a:lnTo>
                    <a:pt x="13919" y="14624"/>
                  </a:lnTo>
                  <a:lnTo>
                    <a:pt x="14016" y="14721"/>
                  </a:lnTo>
                  <a:lnTo>
                    <a:pt x="14138" y="14794"/>
                  </a:lnTo>
                  <a:lnTo>
                    <a:pt x="14260" y="14843"/>
                  </a:lnTo>
                  <a:lnTo>
                    <a:pt x="14406" y="14867"/>
                  </a:lnTo>
                  <a:lnTo>
                    <a:pt x="14576" y="14843"/>
                  </a:lnTo>
                  <a:lnTo>
                    <a:pt x="14698" y="14794"/>
                  </a:lnTo>
                  <a:lnTo>
                    <a:pt x="14819" y="14745"/>
                  </a:lnTo>
                  <a:lnTo>
                    <a:pt x="14917" y="14648"/>
                  </a:lnTo>
                  <a:lnTo>
                    <a:pt x="15014" y="14551"/>
                  </a:lnTo>
                  <a:lnTo>
                    <a:pt x="15355" y="14502"/>
                  </a:lnTo>
                  <a:lnTo>
                    <a:pt x="15695" y="14429"/>
                  </a:lnTo>
                  <a:lnTo>
                    <a:pt x="16377" y="14234"/>
                  </a:lnTo>
                  <a:lnTo>
                    <a:pt x="16717" y="14113"/>
                  </a:lnTo>
                  <a:lnTo>
                    <a:pt x="17034" y="13967"/>
                  </a:lnTo>
                  <a:lnTo>
                    <a:pt x="17350" y="13821"/>
                  </a:lnTo>
                  <a:lnTo>
                    <a:pt x="17691" y="13699"/>
                  </a:lnTo>
                  <a:lnTo>
                    <a:pt x="17472" y="14113"/>
                  </a:lnTo>
                  <a:lnTo>
                    <a:pt x="17228" y="14526"/>
                  </a:lnTo>
                  <a:lnTo>
                    <a:pt x="17107" y="14526"/>
                  </a:lnTo>
                  <a:lnTo>
                    <a:pt x="16961" y="14551"/>
                  </a:lnTo>
                  <a:lnTo>
                    <a:pt x="16669" y="14599"/>
                  </a:lnTo>
                  <a:lnTo>
                    <a:pt x="16231" y="14721"/>
                  </a:lnTo>
                  <a:lnTo>
                    <a:pt x="15233" y="15013"/>
                  </a:lnTo>
                  <a:lnTo>
                    <a:pt x="14284" y="15329"/>
                  </a:lnTo>
                  <a:lnTo>
                    <a:pt x="14260" y="15354"/>
                  </a:lnTo>
                  <a:lnTo>
                    <a:pt x="14235" y="15378"/>
                  </a:lnTo>
                  <a:lnTo>
                    <a:pt x="14235" y="15402"/>
                  </a:lnTo>
                  <a:lnTo>
                    <a:pt x="14284" y="15427"/>
                  </a:lnTo>
                  <a:lnTo>
                    <a:pt x="14454" y="15451"/>
                  </a:lnTo>
                  <a:lnTo>
                    <a:pt x="14673" y="15475"/>
                  </a:lnTo>
                  <a:lnTo>
                    <a:pt x="14868" y="15451"/>
                  </a:lnTo>
                  <a:lnTo>
                    <a:pt x="15063" y="15427"/>
                  </a:lnTo>
                  <a:lnTo>
                    <a:pt x="15452" y="15329"/>
                  </a:lnTo>
                  <a:lnTo>
                    <a:pt x="15841" y="15232"/>
                  </a:lnTo>
                  <a:lnTo>
                    <a:pt x="16304" y="15110"/>
                  </a:lnTo>
                  <a:lnTo>
                    <a:pt x="16766" y="14989"/>
                  </a:lnTo>
                  <a:lnTo>
                    <a:pt x="16936" y="14989"/>
                  </a:lnTo>
                  <a:lnTo>
                    <a:pt x="16815" y="15159"/>
                  </a:lnTo>
                  <a:lnTo>
                    <a:pt x="16571" y="15500"/>
                  </a:lnTo>
                  <a:lnTo>
                    <a:pt x="16231" y="15524"/>
                  </a:lnTo>
                  <a:lnTo>
                    <a:pt x="15890" y="15573"/>
                  </a:lnTo>
                  <a:lnTo>
                    <a:pt x="15233" y="15767"/>
                  </a:lnTo>
                  <a:lnTo>
                    <a:pt x="14381" y="16011"/>
                  </a:lnTo>
                  <a:lnTo>
                    <a:pt x="13968" y="16132"/>
                  </a:lnTo>
                  <a:lnTo>
                    <a:pt x="13530" y="16230"/>
                  </a:lnTo>
                  <a:lnTo>
                    <a:pt x="13505" y="16278"/>
                  </a:lnTo>
                  <a:lnTo>
                    <a:pt x="13481" y="16303"/>
                  </a:lnTo>
                  <a:lnTo>
                    <a:pt x="13505" y="16351"/>
                  </a:lnTo>
                  <a:lnTo>
                    <a:pt x="13554" y="16376"/>
                  </a:lnTo>
                  <a:lnTo>
                    <a:pt x="13919" y="16351"/>
                  </a:lnTo>
                  <a:lnTo>
                    <a:pt x="14284" y="16327"/>
                  </a:lnTo>
                  <a:lnTo>
                    <a:pt x="14625" y="16303"/>
                  </a:lnTo>
                  <a:lnTo>
                    <a:pt x="14990" y="16230"/>
                  </a:lnTo>
                  <a:lnTo>
                    <a:pt x="15549" y="16132"/>
                  </a:lnTo>
                  <a:lnTo>
                    <a:pt x="16133" y="16011"/>
                  </a:lnTo>
                  <a:lnTo>
                    <a:pt x="15866" y="16278"/>
                  </a:lnTo>
                  <a:lnTo>
                    <a:pt x="15574" y="16327"/>
                  </a:lnTo>
                  <a:lnTo>
                    <a:pt x="15282" y="16376"/>
                  </a:lnTo>
                  <a:lnTo>
                    <a:pt x="14698" y="16473"/>
                  </a:lnTo>
                  <a:lnTo>
                    <a:pt x="14308" y="16522"/>
                  </a:lnTo>
                  <a:lnTo>
                    <a:pt x="13943" y="16570"/>
                  </a:lnTo>
                  <a:lnTo>
                    <a:pt x="13578" y="16668"/>
                  </a:lnTo>
                  <a:lnTo>
                    <a:pt x="13408" y="16716"/>
                  </a:lnTo>
                  <a:lnTo>
                    <a:pt x="13238" y="16814"/>
                  </a:lnTo>
                  <a:lnTo>
                    <a:pt x="13213" y="16814"/>
                  </a:lnTo>
                  <a:lnTo>
                    <a:pt x="13213" y="16838"/>
                  </a:lnTo>
                  <a:lnTo>
                    <a:pt x="13238" y="16862"/>
                  </a:lnTo>
                  <a:lnTo>
                    <a:pt x="13262" y="16887"/>
                  </a:lnTo>
                  <a:lnTo>
                    <a:pt x="13457" y="16911"/>
                  </a:lnTo>
                  <a:lnTo>
                    <a:pt x="14065" y="16911"/>
                  </a:lnTo>
                  <a:lnTo>
                    <a:pt x="14479" y="16887"/>
                  </a:lnTo>
                  <a:lnTo>
                    <a:pt x="14868" y="16838"/>
                  </a:lnTo>
                  <a:lnTo>
                    <a:pt x="15282" y="16789"/>
                  </a:lnTo>
                  <a:lnTo>
                    <a:pt x="15014" y="17008"/>
                  </a:lnTo>
                  <a:lnTo>
                    <a:pt x="14722" y="17203"/>
                  </a:lnTo>
                  <a:lnTo>
                    <a:pt x="14552" y="17179"/>
                  </a:lnTo>
                  <a:lnTo>
                    <a:pt x="14357" y="17154"/>
                  </a:lnTo>
                  <a:lnTo>
                    <a:pt x="13968" y="17179"/>
                  </a:lnTo>
                  <a:lnTo>
                    <a:pt x="13603" y="17203"/>
                  </a:lnTo>
                  <a:lnTo>
                    <a:pt x="13238" y="17227"/>
                  </a:lnTo>
                  <a:lnTo>
                    <a:pt x="12532" y="17300"/>
                  </a:lnTo>
                  <a:lnTo>
                    <a:pt x="12483" y="17325"/>
                  </a:lnTo>
                  <a:lnTo>
                    <a:pt x="12459" y="17373"/>
                  </a:lnTo>
                  <a:lnTo>
                    <a:pt x="12483" y="17422"/>
                  </a:lnTo>
                  <a:lnTo>
                    <a:pt x="12532" y="17446"/>
                  </a:lnTo>
                  <a:lnTo>
                    <a:pt x="13165" y="17519"/>
                  </a:lnTo>
                  <a:lnTo>
                    <a:pt x="13481" y="17544"/>
                  </a:lnTo>
                  <a:lnTo>
                    <a:pt x="13797" y="17568"/>
                  </a:lnTo>
                  <a:lnTo>
                    <a:pt x="14089" y="17592"/>
                  </a:lnTo>
                  <a:lnTo>
                    <a:pt x="13846" y="17714"/>
                  </a:lnTo>
                  <a:lnTo>
                    <a:pt x="13530" y="17836"/>
                  </a:lnTo>
                  <a:lnTo>
                    <a:pt x="13505" y="17811"/>
                  </a:lnTo>
                  <a:lnTo>
                    <a:pt x="13432" y="17787"/>
                  </a:lnTo>
                  <a:lnTo>
                    <a:pt x="13335" y="17763"/>
                  </a:lnTo>
                  <a:lnTo>
                    <a:pt x="13140" y="17763"/>
                  </a:lnTo>
                  <a:lnTo>
                    <a:pt x="12946" y="17787"/>
                  </a:lnTo>
                  <a:lnTo>
                    <a:pt x="12751" y="17787"/>
                  </a:lnTo>
                  <a:lnTo>
                    <a:pt x="12337" y="17763"/>
                  </a:lnTo>
                  <a:lnTo>
                    <a:pt x="11948" y="17763"/>
                  </a:lnTo>
                  <a:lnTo>
                    <a:pt x="11899" y="17787"/>
                  </a:lnTo>
                  <a:lnTo>
                    <a:pt x="11899" y="17836"/>
                  </a:lnTo>
                  <a:lnTo>
                    <a:pt x="12021" y="17957"/>
                  </a:lnTo>
                  <a:lnTo>
                    <a:pt x="12167" y="18030"/>
                  </a:lnTo>
                  <a:lnTo>
                    <a:pt x="11948" y="17982"/>
                  </a:lnTo>
                  <a:lnTo>
                    <a:pt x="11656" y="17957"/>
                  </a:lnTo>
                  <a:lnTo>
                    <a:pt x="11534" y="17957"/>
                  </a:lnTo>
                  <a:lnTo>
                    <a:pt x="11413" y="17982"/>
                  </a:lnTo>
                  <a:lnTo>
                    <a:pt x="11340" y="18030"/>
                  </a:lnTo>
                  <a:lnTo>
                    <a:pt x="11340" y="18055"/>
                  </a:lnTo>
                  <a:lnTo>
                    <a:pt x="11315" y="18103"/>
                  </a:lnTo>
                  <a:lnTo>
                    <a:pt x="11340" y="18176"/>
                  </a:lnTo>
                  <a:lnTo>
                    <a:pt x="11388" y="18225"/>
                  </a:lnTo>
                  <a:lnTo>
                    <a:pt x="11559" y="18298"/>
                  </a:lnTo>
                  <a:lnTo>
                    <a:pt x="11753" y="18371"/>
                  </a:lnTo>
                  <a:lnTo>
                    <a:pt x="11510" y="18420"/>
                  </a:lnTo>
                  <a:lnTo>
                    <a:pt x="11437" y="18347"/>
                  </a:lnTo>
                  <a:lnTo>
                    <a:pt x="11291" y="18298"/>
                  </a:lnTo>
                  <a:lnTo>
                    <a:pt x="11121" y="18274"/>
                  </a:lnTo>
                  <a:lnTo>
                    <a:pt x="10926" y="18298"/>
                  </a:lnTo>
                  <a:lnTo>
                    <a:pt x="10756" y="18347"/>
                  </a:lnTo>
                  <a:lnTo>
                    <a:pt x="10731" y="18371"/>
                  </a:lnTo>
                  <a:lnTo>
                    <a:pt x="10731" y="18395"/>
                  </a:lnTo>
                  <a:lnTo>
                    <a:pt x="10731" y="18420"/>
                  </a:lnTo>
                  <a:lnTo>
                    <a:pt x="10756" y="18444"/>
                  </a:lnTo>
                  <a:lnTo>
                    <a:pt x="11023" y="18541"/>
                  </a:lnTo>
                  <a:lnTo>
                    <a:pt x="10926" y="18566"/>
                  </a:lnTo>
                  <a:lnTo>
                    <a:pt x="10877" y="18541"/>
                  </a:lnTo>
                  <a:lnTo>
                    <a:pt x="10488" y="18541"/>
                  </a:lnTo>
                  <a:lnTo>
                    <a:pt x="9515" y="18566"/>
                  </a:lnTo>
                  <a:lnTo>
                    <a:pt x="8396" y="18566"/>
                  </a:lnTo>
                  <a:lnTo>
                    <a:pt x="7885" y="18517"/>
                  </a:lnTo>
                  <a:lnTo>
                    <a:pt x="7666" y="18493"/>
                  </a:lnTo>
                  <a:lnTo>
                    <a:pt x="7471" y="18444"/>
                  </a:lnTo>
                  <a:lnTo>
                    <a:pt x="7082" y="18322"/>
                  </a:lnTo>
                  <a:lnTo>
                    <a:pt x="6692" y="18176"/>
                  </a:lnTo>
                  <a:lnTo>
                    <a:pt x="6303" y="18006"/>
                  </a:lnTo>
                  <a:lnTo>
                    <a:pt x="5938" y="17836"/>
                  </a:lnTo>
                  <a:lnTo>
                    <a:pt x="5208" y="17446"/>
                  </a:lnTo>
                  <a:lnTo>
                    <a:pt x="4527" y="17008"/>
                  </a:lnTo>
                  <a:lnTo>
                    <a:pt x="4162" y="16765"/>
                  </a:lnTo>
                  <a:lnTo>
                    <a:pt x="3797" y="16473"/>
                  </a:lnTo>
                  <a:lnTo>
                    <a:pt x="3456" y="16181"/>
                  </a:lnTo>
                  <a:lnTo>
                    <a:pt x="3140" y="15865"/>
                  </a:lnTo>
                  <a:lnTo>
                    <a:pt x="2823" y="15548"/>
                  </a:lnTo>
                  <a:lnTo>
                    <a:pt x="2532" y="15208"/>
                  </a:lnTo>
                  <a:lnTo>
                    <a:pt x="2264" y="14843"/>
                  </a:lnTo>
                  <a:lnTo>
                    <a:pt x="1996" y="14478"/>
                  </a:lnTo>
                  <a:lnTo>
                    <a:pt x="1753" y="14113"/>
                  </a:lnTo>
                  <a:lnTo>
                    <a:pt x="1534" y="13699"/>
                  </a:lnTo>
                  <a:lnTo>
                    <a:pt x="1339" y="13310"/>
                  </a:lnTo>
                  <a:lnTo>
                    <a:pt x="1169" y="12896"/>
                  </a:lnTo>
                  <a:lnTo>
                    <a:pt x="999" y="12483"/>
                  </a:lnTo>
                  <a:lnTo>
                    <a:pt x="877" y="12045"/>
                  </a:lnTo>
                  <a:lnTo>
                    <a:pt x="755" y="11607"/>
                  </a:lnTo>
                  <a:lnTo>
                    <a:pt x="682" y="11169"/>
                  </a:lnTo>
                  <a:lnTo>
                    <a:pt x="609" y="10658"/>
                  </a:lnTo>
                  <a:lnTo>
                    <a:pt x="561" y="10147"/>
                  </a:lnTo>
                  <a:lnTo>
                    <a:pt x="561" y="9611"/>
                  </a:lnTo>
                  <a:lnTo>
                    <a:pt x="585" y="9100"/>
                  </a:lnTo>
                  <a:lnTo>
                    <a:pt x="780" y="9319"/>
                  </a:lnTo>
                  <a:lnTo>
                    <a:pt x="974" y="9514"/>
                  </a:lnTo>
                  <a:lnTo>
                    <a:pt x="1218" y="9684"/>
                  </a:lnTo>
                  <a:lnTo>
                    <a:pt x="1510" y="9855"/>
                  </a:lnTo>
                  <a:lnTo>
                    <a:pt x="1777" y="10001"/>
                  </a:lnTo>
                  <a:lnTo>
                    <a:pt x="2021" y="10171"/>
                  </a:lnTo>
                  <a:lnTo>
                    <a:pt x="2215" y="10341"/>
                  </a:lnTo>
                  <a:lnTo>
                    <a:pt x="2410" y="10536"/>
                  </a:lnTo>
                  <a:lnTo>
                    <a:pt x="2580" y="10731"/>
                  </a:lnTo>
                  <a:lnTo>
                    <a:pt x="2702" y="10974"/>
                  </a:lnTo>
                  <a:lnTo>
                    <a:pt x="2848" y="11217"/>
                  </a:lnTo>
                  <a:lnTo>
                    <a:pt x="2945" y="11509"/>
                  </a:lnTo>
                  <a:lnTo>
                    <a:pt x="3213" y="12191"/>
                  </a:lnTo>
                  <a:lnTo>
                    <a:pt x="3480" y="12848"/>
                  </a:lnTo>
                  <a:lnTo>
                    <a:pt x="3772" y="13529"/>
                  </a:lnTo>
                  <a:lnTo>
                    <a:pt x="3894" y="13869"/>
                  </a:lnTo>
                  <a:lnTo>
                    <a:pt x="3991" y="14210"/>
                  </a:lnTo>
                  <a:lnTo>
                    <a:pt x="4162" y="14843"/>
                  </a:lnTo>
                  <a:lnTo>
                    <a:pt x="4308" y="15475"/>
                  </a:lnTo>
                  <a:lnTo>
                    <a:pt x="4405" y="15792"/>
                  </a:lnTo>
                  <a:lnTo>
                    <a:pt x="4502" y="16108"/>
                  </a:lnTo>
                  <a:lnTo>
                    <a:pt x="4648" y="16400"/>
                  </a:lnTo>
                  <a:lnTo>
                    <a:pt x="4819" y="16692"/>
                  </a:lnTo>
                  <a:lnTo>
                    <a:pt x="4867" y="16765"/>
                  </a:lnTo>
                  <a:lnTo>
                    <a:pt x="4940" y="16789"/>
                  </a:lnTo>
                  <a:lnTo>
                    <a:pt x="5038" y="16789"/>
                  </a:lnTo>
                  <a:lnTo>
                    <a:pt x="5111" y="16765"/>
                  </a:lnTo>
                  <a:lnTo>
                    <a:pt x="5232" y="16692"/>
                  </a:lnTo>
                  <a:lnTo>
                    <a:pt x="5305" y="16570"/>
                  </a:lnTo>
                  <a:lnTo>
                    <a:pt x="5378" y="16473"/>
                  </a:lnTo>
                  <a:lnTo>
                    <a:pt x="5403" y="16351"/>
                  </a:lnTo>
                  <a:lnTo>
                    <a:pt x="5451" y="16084"/>
                  </a:lnTo>
                  <a:lnTo>
                    <a:pt x="5476" y="15816"/>
                  </a:lnTo>
                  <a:lnTo>
                    <a:pt x="5524" y="15573"/>
                  </a:lnTo>
                  <a:lnTo>
                    <a:pt x="5573" y="15329"/>
                  </a:lnTo>
                  <a:lnTo>
                    <a:pt x="5670" y="15110"/>
                  </a:lnTo>
                  <a:lnTo>
                    <a:pt x="5792" y="14891"/>
                  </a:lnTo>
                  <a:lnTo>
                    <a:pt x="6035" y="14478"/>
                  </a:lnTo>
                  <a:lnTo>
                    <a:pt x="6327" y="14064"/>
                  </a:lnTo>
                  <a:lnTo>
                    <a:pt x="6522" y="13796"/>
                  </a:lnTo>
                  <a:lnTo>
                    <a:pt x="6741" y="13480"/>
                  </a:lnTo>
                  <a:lnTo>
                    <a:pt x="6936" y="13164"/>
                  </a:lnTo>
                  <a:lnTo>
                    <a:pt x="7106" y="12799"/>
                  </a:lnTo>
                  <a:lnTo>
                    <a:pt x="7155" y="12629"/>
                  </a:lnTo>
                  <a:lnTo>
                    <a:pt x="7203" y="12458"/>
                  </a:lnTo>
                  <a:lnTo>
                    <a:pt x="7228" y="12264"/>
                  </a:lnTo>
                  <a:lnTo>
                    <a:pt x="7228" y="12093"/>
                  </a:lnTo>
                  <a:lnTo>
                    <a:pt x="7203" y="11923"/>
                  </a:lnTo>
                  <a:lnTo>
                    <a:pt x="7155" y="11753"/>
                  </a:lnTo>
                  <a:lnTo>
                    <a:pt x="7082" y="11607"/>
                  </a:lnTo>
                  <a:lnTo>
                    <a:pt x="6960" y="11436"/>
                  </a:lnTo>
                  <a:lnTo>
                    <a:pt x="6863" y="11315"/>
                  </a:lnTo>
                  <a:lnTo>
                    <a:pt x="6717" y="11217"/>
                  </a:lnTo>
                  <a:lnTo>
                    <a:pt x="6449" y="11023"/>
                  </a:lnTo>
                  <a:lnTo>
                    <a:pt x="6157" y="10852"/>
                  </a:lnTo>
                  <a:lnTo>
                    <a:pt x="5865" y="10706"/>
                  </a:lnTo>
                  <a:lnTo>
                    <a:pt x="5062" y="10341"/>
                  </a:lnTo>
                  <a:lnTo>
                    <a:pt x="4648" y="10147"/>
                  </a:lnTo>
                  <a:lnTo>
                    <a:pt x="4235" y="10001"/>
                  </a:lnTo>
                  <a:lnTo>
                    <a:pt x="3991" y="9952"/>
                  </a:lnTo>
                  <a:lnTo>
                    <a:pt x="3724" y="9928"/>
                  </a:lnTo>
                  <a:lnTo>
                    <a:pt x="3456" y="9879"/>
                  </a:lnTo>
                  <a:lnTo>
                    <a:pt x="3334" y="9830"/>
                  </a:lnTo>
                  <a:lnTo>
                    <a:pt x="3213" y="9782"/>
                  </a:lnTo>
                  <a:lnTo>
                    <a:pt x="3042" y="9684"/>
                  </a:lnTo>
                  <a:lnTo>
                    <a:pt x="2872" y="9538"/>
                  </a:lnTo>
                  <a:lnTo>
                    <a:pt x="2726" y="9392"/>
                  </a:lnTo>
                  <a:lnTo>
                    <a:pt x="2580" y="9271"/>
                  </a:lnTo>
                  <a:lnTo>
                    <a:pt x="2459" y="9173"/>
                  </a:lnTo>
                  <a:lnTo>
                    <a:pt x="2337" y="9125"/>
                  </a:lnTo>
                  <a:lnTo>
                    <a:pt x="2069" y="9052"/>
                  </a:lnTo>
                  <a:lnTo>
                    <a:pt x="1923" y="9027"/>
                  </a:lnTo>
                  <a:lnTo>
                    <a:pt x="1826" y="8954"/>
                  </a:lnTo>
                  <a:lnTo>
                    <a:pt x="1777" y="8906"/>
                  </a:lnTo>
                  <a:lnTo>
                    <a:pt x="1753" y="8808"/>
                  </a:lnTo>
                  <a:lnTo>
                    <a:pt x="1753" y="8735"/>
                  </a:lnTo>
                  <a:lnTo>
                    <a:pt x="1777" y="8638"/>
                  </a:lnTo>
                  <a:lnTo>
                    <a:pt x="1850" y="8541"/>
                  </a:lnTo>
                  <a:lnTo>
                    <a:pt x="1948" y="8443"/>
                  </a:lnTo>
                  <a:lnTo>
                    <a:pt x="2069" y="8346"/>
                  </a:lnTo>
                  <a:lnTo>
                    <a:pt x="2191" y="8273"/>
                  </a:lnTo>
                  <a:lnTo>
                    <a:pt x="2483" y="8127"/>
                  </a:lnTo>
                  <a:lnTo>
                    <a:pt x="3091" y="7908"/>
                  </a:lnTo>
                  <a:lnTo>
                    <a:pt x="3261" y="7835"/>
                  </a:lnTo>
                  <a:lnTo>
                    <a:pt x="3407" y="7738"/>
                  </a:lnTo>
                  <a:lnTo>
                    <a:pt x="3675" y="7543"/>
                  </a:lnTo>
                  <a:lnTo>
                    <a:pt x="3918" y="7300"/>
                  </a:lnTo>
                  <a:lnTo>
                    <a:pt x="4137" y="7032"/>
                  </a:lnTo>
                  <a:lnTo>
                    <a:pt x="4429" y="6716"/>
                  </a:lnTo>
                  <a:lnTo>
                    <a:pt x="4721" y="6448"/>
                  </a:lnTo>
                  <a:lnTo>
                    <a:pt x="5038" y="6229"/>
                  </a:lnTo>
                  <a:lnTo>
                    <a:pt x="5208" y="6107"/>
                  </a:lnTo>
                  <a:lnTo>
                    <a:pt x="5403" y="6010"/>
                  </a:lnTo>
                  <a:lnTo>
                    <a:pt x="5646" y="5913"/>
                  </a:lnTo>
                  <a:lnTo>
                    <a:pt x="5889" y="5791"/>
                  </a:lnTo>
                  <a:lnTo>
                    <a:pt x="5987" y="5718"/>
                  </a:lnTo>
                  <a:lnTo>
                    <a:pt x="6084" y="5645"/>
                  </a:lnTo>
                  <a:lnTo>
                    <a:pt x="6157" y="5548"/>
                  </a:lnTo>
                  <a:lnTo>
                    <a:pt x="6206" y="5426"/>
                  </a:lnTo>
                  <a:lnTo>
                    <a:pt x="6206" y="5305"/>
                  </a:lnTo>
                  <a:lnTo>
                    <a:pt x="6181" y="5207"/>
                  </a:lnTo>
                  <a:lnTo>
                    <a:pt x="6108" y="5086"/>
                  </a:lnTo>
                  <a:lnTo>
                    <a:pt x="6035" y="5013"/>
                  </a:lnTo>
                  <a:lnTo>
                    <a:pt x="5841" y="4842"/>
                  </a:lnTo>
                  <a:lnTo>
                    <a:pt x="5670" y="4721"/>
                  </a:lnTo>
                  <a:lnTo>
                    <a:pt x="5573" y="4648"/>
                  </a:lnTo>
                  <a:lnTo>
                    <a:pt x="5330" y="4648"/>
                  </a:lnTo>
                  <a:lnTo>
                    <a:pt x="5232" y="4672"/>
                  </a:lnTo>
                  <a:lnTo>
                    <a:pt x="4989" y="4794"/>
                  </a:lnTo>
                  <a:lnTo>
                    <a:pt x="4794" y="4891"/>
                  </a:lnTo>
                  <a:lnTo>
                    <a:pt x="4429" y="5013"/>
                  </a:lnTo>
                  <a:lnTo>
                    <a:pt x="4235" y="5013"/>
                  </a:lnTo>
                  <a:lnTo>
                    <a:pt x="4113" y="4964"/>
                  </a:lnTo>
                  <a:lnTo>
                    <a:pt x="3991" y="4915"/>
                  </a:lnTo>
                  <a:lnTo>
                    <a:pt x="3894" y="4842"/>
                  </a:lnTo>
                  <a:lnTo>
                    <a:pt x="3870" y="4794"/>
                  </a:lnTo>
                  <a:lnTo>
                    <a:pt x="3845" y="4745"/>
                  </a:lnTo>
                  <a:lnTo>
                    <a:pt x="3845" y="4696"/>
                  </a:lnTo>
                  <a:lnTo>
                    <a:pt x="3870" y="4648"/>
                  </a:lnTo>
                  <a:lnTo>
                    <a:pt x="3918" y="4599"/>
                  </a:lnTo>
                  <a:lnTo>
                    <a:pt x="3991" y="4550"/>
                  </a:lnTo>
                  <a:lnTo>
                    <a:pt x="4113" y="4477"/>
                  </a:lnTo>
                  <a:lnTo>
                    <a:pt x="4259" y="4429"/>
                  </a:lnTo>
                  <a:lnTo>
                    <a:pt x="4575" y="4331"/>
                  </a:lnTo>
                  <a:lnTo>
                    <a:pt x="4770" y="4210"/>
                  </a:lnTo>
                  <a:lnTo>
                    <a:pt x="4940" y="4112"/>
                  </a:lnTo>
                  <a:lnTo>
                    <a:pt x="5013" y="4088"/>
                  </a:lnTo>
                  <a:lnTo>
                    <a:pt x="5111" y="4088"/>
                  </a:lnTo>
                  <a:lnTo>
                    <a:pt x="5208" y="4112"/>
                  </a:lnTo>
                  <a:lnTo>
                    <a:pt x="5354" y="4185"/>
                  </a:lnTo>
                  <a:lnTo>
                    <a:pt x="5646" y="4356"/>
                  </a:lnTo>
                  <a:lnTo>
                    <a:pt x="5768" y="4453"/>
                  </a:lnTo>
                  <a:lnTo>
                    <a:pt x="5914" y="4526"/>
                  </a:lnTo>
                  <a:lnTo>
                    <a:pt x="6060" y="4550"/>
                  </a:lnTo>
                  <a:lnTo>
                    <a:pt x="6206" y="4550"/>
                  </a:lnTo>
                  <a:lnTo>
                    <a:pt x="6327" y="4526"/>
                  </a:lnTo>
                  <a:lnTo>
                    <a:pt x="6425" y="4453"/>
                  </a:lnTo>
                  <a:lnTo>
                    <a:pt x="6498" y="4356"/>
                  </a:lnTo>
                  <a:lnTo>
                    <a:pt x="6546" y="4234"/>
                  </a:lnTo>
                  <a:lnTo>
                    <a:pt x="6571" y="4112"/>
                  </a:lnTo>
                  <a:lnTo>
                    <a:pt x="6546" y="3966"/>
                  </a:lnTo>
                  <a:lnTo>
                    <a:pt x="6473" y="3772"/>
                  </a:lnTo>
                  <a:lnTo>
                    <a:pt x="6400" y="3553"/>
                  </a:lnTo>
                  <a:lnTo>
                    <a:pt x="6376" y="3504"/>
                  </a:lnTo>
                  <a:lnTo>
                    <a:pt x="6400" y="3431"/>
                  </a:lnTo>
                  <a:lnTo>
                    <a:pt x="6449" y="3236"/>
                  </a:lnTo>
                  <a:lnTo>
                    <a:pt x="6546" y="3066"/>
                  </a:lnTo>
                  <a:lnTo>
                    <a:pt x="6595" y="2920"/>
                  </a:lnTo>
                  <a:lnTo>
                    <a:pt x="6619" y="2774"/>
                  </a:lnTo>
                  <a:lnTo>
                    <a:pt x="6595" y="2628"/>
                  </a:lnTo>
                  <a:lnTo>
                    <a:pt x="6522" y="2506"/>
                  </a:lnTo>
                  <a:lnTo>
                    <a:pt x="6400" y="2409"/>
                  </a:lnTo>
                  <a:lnTo>
                    <a:pt x="6327" y="2360"/>
                  </a:lnTo>
                  <a:lnTo>
                    <a:pt x="6254" y="2336"/>
                  </a:lnTo>
                  <a:lnTo>
                    <a:pt x="6157" y="2312"/>
                  </a:lnTo>
                  <a:lnTo>
                    <a:pt x="6084" y="2312"/>
                  </a:lnTo>
                  <a:lnTo>
                    <a:pt x="5914" y="2360"/>
                  </a:lnTo>
                  <a:lnTo>
                    <a:pt x="5719" y="2433"/>
                  </a:lnTo>
                  <a:lnTo>
                    <a:pt x="5549" y="2531"/>
                  </a:lnTo>
                  <a:lnTo>
                    <a:pt x="5378" y="2652"/>
                  </a:lnTo>
                  <a:lnTo>
                    <a:pt x="5135" y="2847"/>
                  </a:lnTo>
                  <a:lnTo>
                    <a:pt x="4770" y="3115"/>
                  </a:lnTo>
                  <a:lnTo>
                    <a:pt x="4600" y="3236"/>
                  </a:lnTo>
                  <a:lnTo>
                    <a:pt x="4405" y="3358"/>
                  </a:lnTo>
                  <a:lnTo>
                    <a:pt x="4283" y="3407"/>
                  </a:lnTo>
                  <a:lnTo>
                    <a:pt x="4113" y="3431"/>
                  </a:lnTo>
                  <a:lnTo>
                    <a:pt x="3967" y="3455"/>
                  </a:lnTo>
                  <a:lnTo>
                    <a:pt x="3797" y="3431"/>
                  </a:lnTo>
                  <a:lnTo>
                    <a:pt x="3456" y="3358"/>
                  </a:lnTo>
                  <a:lnTo>
                    <a:pt x="3140" y="3261"/>
                  </a:lnTo>
                  <a:lnTo>
                    <a:pt x="3383" y="3017"/>
                  </a:lnTo>
                  <a:lnTo>
                    <a:pt x="3651" y="2774"/>
                  </a:lnTo>
                  <a:lnTo>
                    <a:pt x="3918" y="2555"/>
                  </a:lnTo>
                  <a:lnTo>
                    <a:pt x="4186" y="2336"/>
                  </a:lnTo>
                  <a:lnTo>
                    <a:pt x="4478" y="2141"/>
                  </a:lnTo>
                  <a:lnTo>
                    <a:pt x="4770" y="1947"/>
                  </a:lnTo>
                  <a:lnTo>
                    <a:pt x="5062" y="1776"/>
                  </a:lnTo>
                  <a:lnTo>
                    <a:pt x="5378" y="1630"/>
                  </a:lnTo>
                  <a:lnTo>
                    <a:pt x="5719" y="1484"/>
                  </a:lnTo>
                  <a:lnTo>
                    <a:pt x="6084" y="1363"/>
                  </a:lnTo>
                  <a:lnTo>
                    <a:pt x="6814" y="1144"/>
                  </a:lnTo>
                  <a:lnTo>
                    <a:pt x="7544" y="949"/>
                  </a:lnTo>
                  <a:lnTo>
                    <a:pt x="8298" y="779"/>
                  </a:lnTo>
                  <a:lnTo>
                    <a:pt x="8323" y="803"/>
                  </a:lnTo>
                  <a:lnTo>
                    <a:pt x="8736" y="803"/>
                  </a:lnTo>
                  <a:lnTo>
                    <a:pt x="9685" y="779"/>
                  </a:lnTo>
                  <a:lnTo>
                    <a:pt x="10245" y="754"/>
                  </a:lnTo>
                  <a:close/>
                  <a:moveTo>
                    <a:pt x="9588" y="0"/>
                  </a:moveTo>
                  <a:lnTo>
                    <a:pt x="9174" y="24"/>
                  </a:lnTo>
                  <a:lnTo>
                    <a:pt x="8761" y="122"/>
                  </a:lnTo>
                  <a:lnTo>
                    <a:pt x="7958" y="292"/>
                  </a:lnTo>
                  <a:lnTo>
                    <a:pt x="6984" y="511"/>
                  </a:lnTo>
                  <a:lnTo>
                    <a:pt x="6498" y="657"/>
                  </a:lnTo>
                  <a:lnTo>
                    <a:pt x="6035" y="779"/>
                  </a:lnTo>
                  <a:lnTo>
                    <a:pt x="5573" y="949"/>
                  </a:lnTo>
                  <a:lnTo>
                    <a:pt x="5135" y="1119"/>
                  </a:lnTo>
                  <a:lnTo>
                    <a:pt x="4721" y="1314"/>
                  </a:lnTo>
                  <a:lnTo>
                    <a:pt x="4332" y="1557"/>
                  </a:lnTo>
                  <a:lnTo>
                    <a:pt x="3943" y="1801"/>
                  </a:lnTo>
                  <a:lnTo>
                    <a:pt x="3578" y="2093"/>
                  </a:lnTo>
                  <a:lnTo>
                    <a:pt x="3213" y="2385"/>
                  </a:lnTo>
                  <a:lnTo>
                    <a:pt x="2872" y="2725"/>
                  </a:lnTo>
                  <a:lnTo>
                    <a:pt x="2580" y="3042"/>
                  </a:lnTo>
                  <a:lnTo>
                    <a:pt x="2288" y="3358"/>
                  </a:lnTo>
                  <a:lnTo>
                    <a:pt x="2021" y="3699"/>
                  </a:lnTo>
                  <a:lnTo>
                    <a:pt x="1777" y="4064"/>
                  </a:lnTo>
                  <a:lnTo>
                    <a:pt x="1534" y="4429"/>
                  </a:lnTo>
                  <a:lnTo>
                    <a:pt x="1315" y="4794"/>
                  </a:lnTo>
                  <a:lnTo>
                    <a:pt x="1120" y="5159"/>
                  </a:lnTo>
                  <a:lnTo>
                    <a:pt x="926" y="5548"/>
                  </a:lnTo>
                  <a:lnTo>
                    <a:pt x="780" y="5961"/>
                  </a:lnTo>
                  <a:lnTo>
                    <a:pt x="609" y="6351"/>
                  </a:lnTo>
                  <a:lnTo>
                    <a:pt x="488" y="6764"/>
                  </a:lnTo>
                  <a:lnTo>
                    <a:pt x="366" y="7178"/>
                  </a:lnTo>
                  <a:lnTo>
                    <a:pt x="269" y="7616"/>
                  </a:lnTo>
                  <a:lnTo>
                    <a:pt x="196" y="8030"/>
                  </a:lnTo>
                  <a:lnTo>
                    <a:pt x="123" y="8468"/>
                  </a:lnTo>
                  <a:lnTo>
                    <a:pt x="74" y="8906"/>
                  </a:lnTo>
                  <a:lnTo>
                    <a:pt x="25" y="9344"/>
                  </a:lnTo>
                  <a:lnTo>
                    <a:pt x="1" y="9782"/>
                  </a:lnTo>
                  <a:lnTo>
                    <a:pt x="25" y="10220"/>
                  </a:lnTo>
                  <a:lnTo>
                    <a:pt x="50" y="10633"/>
                  </a:lnTo>
                  <a:lnTo>
                    <a:pt x="98" y="11071"/>
                  </a:lnTo>
                  <a:lnTo>
                    <a:pt x="171" y="11485"/>
                  </a:lnTo>
                  <a:lnTo>
                    <a:pt x="244" y="11899"/>
                  </a:lnTo>
                  <a:lnTo>
                    <a:pt x="366" y="12288"/>
                  </a:lnTo>
                  <a:lnTo>
                    <a:pt x="488" y="12677"/>
                  </a:lnTo>
                  <a:lnTo>
                    <a:pt x="634" y="13067"/>
                  </a:lnTo>
                  <a:lnTo>
                    <a:pt x="804" y="13456"/>
                  </a:lnTo>
                  <a:lnTo>
                    <a:pt x="974" y="13821"/>
                  </a:lnTo>
                  <a:lnTo>
                    <a:pt x="1169" y="14186"/>
                  </a:lnTo>
                  <a:lnTo>
                    <a:pt x="1388" y="14526"/>
                  </a:lnTo>
                  <a:lnTo>
                    <a:pt x="1607" y="14891"/>
                  </a:lnTo>
                  <a:lnTo>
                    <a:pt x="1850" y="15208"/>
                  </a:lnTo>
                  <a:lnTo>
                    <a:pt x="2118" y="15548"/>
                  </a:lnTo>
                  <a:lnTo>
                    <a:pt x="2386" y="15840"/>
                  </a:lnTo>
                  <a:lnTo>
                    <a:pt x="2653" y="16157"/>
                  </a:lnTo>
                  <a:lnTo>
                    <a:pt x="2945" y="16449"/>
                  </a:lnTo>
                  <a:lnTo>
                    <a:pt x="3261" y="16741"/>
                  </a:lnTo>
                  <a:lnTo>
                    <a:pt x="3578" y="17008"/>
                  </a:lnTo>
                  <a:lnTo>
                    <a:pt x="3918" y="17252"/>
                  </a:lnTo>
                  <a:lnTo>
                    <a:pt x="4259" y="17495"/>
                  </a:lnTo>
                  <a:lnTo>
                    <a:pt x="4600" y="17738"/>
                  </a:lnTo>
                  <a:lnTo>
                    <a:pt x="4965" y="17957"/>
                  </a:lnTo>
                  <a:lnTo>
                    <a:pt x="5330" y="18176"/>
                  </a:lnTo>
                  <a:lnTo>
                    <a:pt x="5719" y="18371"/>
                  </a:lnTo>
                  <a:lnTo>
                    <a:pt x="6108" y="18541"/>
                  </a:lnTo>
                  <a:lnTo>
                    <a:pt x="6498" y="18712"/>
                  </a:lnTo>
                  <a:lnTo>
                    <a:pt x="6911" y="18858"/>
                  </a:lnTo>
                  <a:lnTo>
                    <a:pt x="7301" y="19004"/>
                  </a:lnTo>
                  <a:lnTo>
                    <a:pt x="7860" y="19150"/>
                  </a:lnTo>
                  <a:lnTo>
                    <a:pt x="8420" y="19271"/>
                  </a:lnTo>
                  <a:lnTo>
                    <a:pt x="8712" y="19320"/>
                  </a:lnTo>
                  <a:lnTo>
                    <a:pt x="8980" y="19344"/>
                  </a:lnTo>
                  <a:lnTo>
                    <a:pt x="9272" y="19344"/>
                  </a:lnTo>
                  <a:lnTo>
                    <a:pt x="9564" y="19320"/>
                  </a:lnTo>
                  <a:lnTo>
                    <a:pt x="9637" y="19344"/>
                  </a:lnTo>
                  <a:lnTo>
                    <a:pt x="10050" y="19296"/>
                  </a:lnTo>
                  <a:lnTo>
                    <a:pt x="10440" y="19223"/>
                  </a:lnTo>
                  <a:lnTo>
                    <a:pt x="11267" y="19028"/>
                  </a:lnTo>
                  <a:lnTo>
                    <a:pt x="12240" y="18809"/>
                  </a:lnTo>
                  <a:lnTo>
                    <a:pt x="12702" y="18687"/>
                  </a:lnTo>
                  <a:lnTo>
                    <a:pt x="13189" y="18566"/>
                  </a:lnTo>
                  <a:lnTo>
                    <a:pt x="13627" y="18395"/>
                  </a:lnTo>
                  <a:lnTo>
                    <a:pt x="14065" y="18225"/>
                  </a:lnTo>
                  <a:lnTo>
                    <a:pt x="14479" y="18006"/>
                  </a:lnTo>
                  <a:lnTo>
                    <a:pt x="14868" y="17787"/>
                  </a:lnTo>
                  <a:lnTo>
                    <a:pt x="15257" y="17519"/>
                  </a:lnTo>
                  <a:lnTo>
                    <a:pt x="15622" y="17252"/>
                  </a:lnTo>
                  <a:lnTo>
                    <a:pt x="15987" y="16960"/>
                  </a:lnTo>
                  <a:lnTo>
                    <a:pt x="16328" y="16619"/>
                  </a:lnTo>
                  <a:lnTo>
                    <a:pt x="16425" y="16522"/>
                  </a:lnTo>
                  <a:lnTo>
                    <a:pt x="16450" y="16522"/>
                  </a:lnTo>
                  <a:lnTo>
                    <a:pt x="16474" y="16473"/>
                  </a:lnTo>
                  <a:lnTo>
                    <a:pt x="16498" y="16449"/>
                  </a:lnTo>
                  <a:lnTo>
                    <a:pt x="16985" y="15913"/>
                  </a:lnTo>
                  <a:lnTo>
                    <a:pt x="17399" y="15354"/>
                  </a:lnTo>
                  <a:lnTo>
                    <a:pt x="17788" y="14745"/>
                  </a:lnTo>
                  <a:lnTo>
                    <a:pt x="18104" y="14137"/>
                  </a:lnTo>
                  <a:lnTo>
                    <a:pt x="18396" y="13505"/>
                  </a:lnTo>
                  <a:lnTo>
                    <a:pt x="18640" y="12823"/>
                  </a:lnTo>
                  <a:lnTo>
                    <a:pt x="18834" y="12166"/>
                  </a:lnTo>
                  <a:lnTo>
                    <a:pt x="19004" y="11461"/>
                  </a:lnTo>
                  <a:lnTo>
                    <a:pt x="19029" y="11412"/>
                  </a:lnTo>
                  <a:lnTo>
                    <a:pt x="19053" y="11339"/>
                  </a:lnTo>
                  <a:lnTo>
                    <a:pt x="19053" y="11290"/>
                  </a:lnTo>
                  <a:lnTo>
                    <a:pt x="19029" y="11217"/>
                  </a:lnTo>
                  <a:lnTo>
                    <a:pt x="19150" y="10439"/>
                  </a:lnTo>
                  <a:lnTo>
                    <a:pt x="19199" y="9903"/>
                  </a:lnTo>
                  <a:lnTo>
                    <a:pt x="19199" y="9344"/>
                  </a:lnTo>
                  <a:lnTo>
                    <a:pt x="19175" y="8833"/>
                  </a:lnTo>
                  <a:lnTo>
                    <a:pt x="19126" y="8297"/>
                  </a:lnTo>
                  <a:lnTo>
                    <a:pt x="19150" y="8224"/>
                  </a:lnTo>
                  <a:lnTo>
                    <a:pt x="19150" y="8151"/>
                  </a:lnTo>
                  <a:lnTo>
                    <a:pt x="19126" y="8078"/>
                  </a:lnTo>
                  <a:lnTo>
                    <a:pt x="19077" y="8005"/>
                  </a:lnTo>
                  <a:lnTo>
                    <a:pt x="19004" y="7616"/>
                  </a:lnTo>
                  <a:lnTo>
                    <a:pt x="18907" y="7227"/>
                  </a:lnTo>
                  <a:lnTo>
                    <a:pt x="18785" y="6862"/>
                  </a:lnTo>
                  <a:lnTo>
                    <a:pt x="18664" y="6472"/>
                  </a:lnTo>
                  <a:lnTo>
                    <a:pt x="18518" y="6107"/>
                  </a:lnTo>
                  <a:lnTo>
                    <a:pt x="18348" y="5767"/>
                  </a:lnTo>
                  <a:lnTo>
                    <a:pt x="18177" y="5402"/>
                  </a:lnTo>
                  <a:lnTo>
                    <a:pt x="17983" y="5061"/>
                  </a:lnTo>
                  <a:lnTo>
                    <a:pt x="17764" y="4721"/>
                  </a:lnTo>
                  <a:lnTo>
                    <a:pt x="17545" y="4404"/>
                  </a:lnTo>
                  <a:lnTo>
                    <a:pt x="17326" y="4088"/>
                  </a:lnTo>
                  <a:lnTo>
                    <a:pt x="17082" y="3772"/>
                  </a:lnTo>
                  <a:lnTo>
                    <a:pt x="16815" y="3480"/>
                  </a:lnTo>
                  <a:lnTo>
                    <a:pt x="16547" y="3188"/>
                  </a:lnTo>
                  <a:lnTo>
                    <a:pt x="16255" y="2896"/>
                  </a:lnTo>
                  <a:lnTo>
                    <a:pt x="15963" y="2628"/>
                  </a:lnTo>
                  <a:lnTo>
                    <a:pt x="16036" y="2579"/>
                  </a:lnTo>
                  <a:lnTo>
                    <a:pt x="16060" y="2555"/>
                  </a:lnTo>
                  <a:lnTo>
                    <a:pt x="16085" y="2506"/>
                  </a:lnTo>
                  <a:lnTo>
                    <a:pt x="16060" y="2433"/>
                  </a:lnTo>
                  <a:lnTo>
                    <a:pt x="16012" y="2360"/>
                  </a:lnTo>
                  <a:lnTo>
                    <a:pt x="15939" y="2336"/>
                  </a:lnTo>
                  <a:lnTo>
                    <a:pt x="15793" y="2336"/>
                  </a:lnTo>
                  <a:lnTo>
                    <a:pt x="15647" y="2360"/>
                  </a:lnTo>
                  <a:lnTo>
                    <a:pt x="15209" y="2020"/>
                  </a:lnTo>
                  <a:lnTo>
                    <a:pt x="15257" y="1947"/>
                  </a:lnTo>
                  <a:lnTo>
                    <a:pt x="15282" y="1898"/>
                  </a:lnTo>
                  <a:lnTo>
                    <a:pt x="15282" y="1849"/>
                  </a:lnTo>
                  <a:lnTo>
                    <a:pt x="15257" y="1825"/>
                  </a:lnTo>
                  <a:lnTo>
                    <a:pt x="15160" y="1776"/>
                  </a:lnTo>
                  <a:lnTo>
                    <a:pt x="15063" y="1752"/>
                  </a:lnTo>
                  <a:lnTo>
                    <a:pt x="14844" y="1752"/>
                  </a:lnTo>
                  <a:lnTo>
                    <a:pt x="14162" y="1338"/>
                  </a:lnTo>
                  <a:lnTo>
                    <a:pt x="13432" y="949"/>
                  </a:lnTo>
                  <a:lnTo>
                    <a:pt x="13067" y="779"/>
                  </a:lnTo>
                  <a:lnTo>
                    <a:pt x="12678" y="608"/>
                  </a:lnTo>
                  <a:lnTo>
                    <a:pt x="12289" y="462"/>
                  </a:lnTo>
                  <a:lnTo>
                    <a:pt x="11899" y="341"/>
                  </a:lnTo>
                  <a:lnTo>
                    <a:pt x="11364" y="170"/>
                  </a:lnTo>
                  <a:lnTo>
                    <a:pt x="10780" y="73"/>
                  </a:lnTo>
                  <a:lnTo>
                    <a:pt x="10513" y="24"/>
                  </a:lnTo>
                  <a:lnTo>
                    <a:pt x="10221" y="0"/>
                  </a:lnTo>
                  <a:lnTo>
                    <a:pt x="9929" y="0"/>
                  </a:lnTo>
                  <a:lnTo>
                    <a:pt x="9637" y="24"/>
                  </a:lnTo>
                  <a:lnTo>
                    <a:pt x="9588" y="0"/>
                  </a:lnTo>
                  <a:close/>
                </a:path>
              </a:pathLst>
            </a:custGeom>
            <a:solidFill>
              <a:srgbClr val="419797"/>
            </a:solidFill>
            <a:ln>
              <a:solidFill>
                <a:srgbClr val="419797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22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CaixaDeTexto 40"/>
            <p:cNvSpPr txBox="1"/>
            <p:nvPr/>
          </p:nvSpPr>
          <p:spPr>
            <a:xfrm>
              <a:off x="3205518" y="1596439"/>
              <a:ext cx="32880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200" kern="0" dirty="0">
                  <a:solidFill>
                    <a:srgbClr val="000000"/>
                  </a:solidFill>
                  <a:cs typeface="Arial"/>
                  <a:sym typeface="Arial"/>
                </a:rPr>
                <a:t>www.internetsegura.pt/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04454" y="2349853"/>
            <a:ext cx="3687588" cy="430887"/>
            <a:chOff x="2479594" y="2349853"/>
            <a:chExt cx="3687588" cy="430887"/>
          </a:xfrm>
        </p:grpSpPr>
        <p:sp>
          <p:nvSpPr>
            <p:cNvPr id="26" name="Shape 2118"/>
            <p:cNvSpPr/>
            <p:nvPr/>
          </p:nvSpPr>
          <p:spPr>
            <a:xfrm>
              <a:off x="2479594" y="2351521"/>
              <a:ext cx="505940" cy="396775"/>
            </a:xfrm>
            <a:custGeom>
              <a:avLst/>
              <a:gdLst/>
              <a:ahLst/>
              <a:cxnLst/>
              <a:rect l="0" t="0" r="0" b="0"/>
              <a:pathLst>
                <a:path w="19273" h="13676" extrusionOk="0">
                  <a:moveTo>
                    <a:pt x="5354" y="536"/>
                  </a:moveTo>
                  <a:lnTo>
                    <a:pt x="6717" y="560"/>
                  </a:lnTo>
                  <a:lnTo>
                    <a:pt x="8079" y="633"/>
                  </a:lnTo>
                  <a:lnTo>
                    <a:pt x="10805" y="779"/>
                  </a:lnTo>
                  <a:lnTo>
                    <a:pt x="12143" y="804"/>
                  </a:lnTo>
                  <a:lnTo>
                    <a:pt x="13481" y="804"/>
                  </a:lnTo>
                  <a:lnTo>
                    <a:pt x="14795" y="779"/>
                  </a:lnTo>
                  <a:lnTo>
                    <a:pt x="16133" y="706"/>
                  </a:lnTo>
                  <a:lnTo>
                    <a:pt x="16571" y="706"/>
                  </a:lnTo>
                  <a:lnTo>
                    <a:pt x="16985" y="731"/>
                  </a:lnTo>
                  <a:lnTo>
                    <a:pt x="17861" y="804"/>
                  </a:lnTo>
                  <a:lnTo>
                    <a:pt x="18275" y="828"/>
                  </a:lnTo>
                  <a:lnTo>
                    <a:pt x="18494" y="852"/>
                  </a:lnTo>
                  <a:lnTo>
                    <a:pt x="18713" y="828"/>
                  </a:lnTo>
                  <a:lnTo>
                    <a:pt x="18713" y="828"/>
                  </a:lnTo>
                  <a:lnTo>
                    <a:pt x="18664" y="1096"/>
                  </a:lnTo>
                  <a:lnTo>
                    <a:pt x="18640" y="1363"/>
                  </a:lnTo>
                  <a:lnTo>
                    <a:pt x="18615" y="1534"/>
                  </a:lnTo>
                  <a:lnTo>
                    <a:pt x="18421" y="1461"/>
                  </a:lnTo>
                  <a:lnTo>
                    <a:pt x="18226" y="1363"/>
                  </a:lnTo>
                  <a:lnTo>
                    <a:pt x="17788" y="1144"/>
                  </a:lnTo>
                  <a:lnTo>
                    <a:pt x="17545" y="1047"/>
                  </a:lnTo>
                  <a:lnTo>
                    <a:pt x="17447" y="1023"/>
                  </a:lnTo>
                  <a:lnTo>
                    <a:pt x="17326" y="998"/>
                  </a:lnTo>
                  <a:lnTo>
                    <a:pt x="17277" y="1023"/>
                  </a:lnTo>
                  <a:lnTo>
                    <a:pt x="17253" y="1047"/>
                  </a:lnTo>
                  <a:lnTo>
                    <a:pt x="17228" y="1096"/>
                  </a:lnTo>
                  <a:lnTo>
                    <a:pt x="17253" y="1144"/>
                  </a:lnTo>
                  <a:lnTo>
                    <a:pt x="17326" y="1242"/>
                  </a:lnTo>
                  <a:lnTo>
                    <a:pt x="17399" y="1339"/>
                  </a:lnTo>
                  <a:lnTo>
                    <a:pt x="17642" y="1509"/>
                  </a:lnTo>
                  <a:lnTo>
                    <a:pt x="17885" y="1655"/>
                  </a:lnTo>
                  <a:lnTo>
                    <a:pt x="18104" y="1777"/>
                  </a:lnTo>
                  <a:lnTo>
                    <a:pt x="18445" y="1947"/>
                  </a:lnTo>
                  <a:lnTo>
                    <a:pt x="18153" y="2191"/>
                  </a:lnTo>
                  <a:lnTo>
                    <a:pt x="17788" y="2045"/>
                  </a:lnTo>
                  <a:lnTo>
                    <a:pt x="17423" y="1874"/>
                  </a:lnTo>
                  <a:lnTo>
                    <a:pt x="17107" y="1728"/>
                  </a:lnTo>
                  <a:lnTo>
                    <a:pt x="16912" y="1680"/>
                  </a:lnTo>
                  <a:lnTo>
                    <a:pt x="16742" y="1655"/>
                  </a:lnTo>
                  <a:lnTo>
                    <a:pt x="16669" y="1704"/>
                  </a:lnTo>
                  <a:lnTo>
                    <a:pt x="16620" y="1753"/>
                  </a:lnTo>
                  <a:lnTo>
                    <a:pt x="16620" y="1826"/>
                  </a:lnTo>
                  <a:lnTo>
                    <a:pt x="16693" y="1899"/>
                  </a:lnTo>
                  <a:lnTo>
                    <a:pt x="16985" y="2093"/>
                  </a:lnTo>
                  <a:lnTo>
                    <a:pt x="17301" y="2264"/>
                  </a:lnTo>
                  <a:lnTo>
                    <a:pt x="17520" y="2361"/>
                  </a:lnTo>
                  <a:lnTo>
                    <a:pt x="17739" y="2458"/>
                  </a:lnTo>
                  <a:lnTo>
                    <a:pt x="17618" y="2531"/>
                  </a:lnTo>
                  <a:lnTo>
                    <a:pt x="17545" y="2580"/>
                  </a:lnTo>
                  <a:lnTo>
                    <a:pt x="17253" y="2507"/>
                  </a:lnTo>
                  <a:lnTo>
                    <a:pt x="16961" y="2434"/>
                  </a:lnTo>
                  <a:lnTo>
                    <a:pt x="16450" y="2288"/>
                  </a:lnTo>
                  <a:lnTo>
                    <a:pt x="16182" y="2215"/>
                  </a:lnTo>
                  <a:lnTo>
                    <a:pt x="15890" y="2215"/>
                  </a:lnTo>
                  <a:lnTo>
                    <a:pt x="15866" y="2239"/>
                  </a:lnTo>
                  <a:lnTo>
                    <a:pt x="15866" y="2264"/>
                  </a:lnTo>
                  <a:lnTo>
                    <a:pt x="15866" y="2312"/>
                  </a:lnTo>
                  <a:lnTo>
                    <a:pt x="16060" y="2458"/>
                  </a:lnTo>
                  <a:lnTo>
                    <a:pt x="16279" y="2556"/>
                  </a:lnTo>
                  <a:lnTo>
                    <a:pt x="16498" y="2653"/>
                  </a:lnTo>
                  <a:lnTo>
                    <a:pt x="16742" y="2750"/>
                  </a:lnTo>
                  <a:lnTo>
                    <a:pt x="17034" y="2847"/>
                  </a:lnTo>
                  <a:lnTo>
                    <a:pt x="16717" y="3042"/>
                  </a:lnTo>
                  <a:lnTo>
                    <a:pt x="16425" y="3212"/>
                  </a:lnTo>
                  <a:lnTo>
                    <a:pt x="16109" y="3139"/>
                  </a:lnTo>
                  <a:lnTo>
                    <a:pt x="15793" y="3042"/>
                  </a:lnTo>
                  <a:lnTo>
                    <a:pt x="15647" y="2969"/>
                  </a:lnTo>
                  <a:lnTo>
                    <a:pt x="15501" y="2896"/>
                  </a:lnTo>
                  <a:lnTo>
                    <a:pt x="15330" y="2823"/>
                  </a:lnTo>
                  <a:lnTo>
                    <a:pt x="15184" y="2799"/>
                  </a:lnTo>
                  <a:lnTo>
                    <a:pt x="15136" y="2823"/>
                  </a:lnTo>
                  <a:lnTo>
                    <a:pt x="15136" y="2872"/>
                  </a:lnTo>
                  <a:lnTo>
                    <a:pt x="15160" y="2945"/>
                  </a:lnTo>
                  <a:lnTo>
                    <a:pt x="15209" y="2993"/>
                  </a:lnTo>
                  <a:lnTo>
                    <a:pt x="15306" y="3115"/>
                  </a:lnTo>
                  <a:lnTo>
                    <a:pt x="15452" y="3212"/>
                  </a:lnTo>
                  <a:lnTo>
                    <a:pt x="15598" y="3310"/>
                  </a:lnTo>
                  <a:lnTo>
                    <a:pt x="15793" y="3407"/>
                  </a:lnTo>
                  <a:lnTo>
                    <a:pt x="16012" y="3480"/>
                  </a:lnTo>
                  <a:lnTo>
                    <a:pt x="15720" y="3699"/>
                  </a:lnTo>
                  <a:lnTo>
                    <a:pt x="15379" y="3504"/>
                  </a:lnTo>
                  <a:lnTo>
                    <a:pt x="15014" y="3334"/>
                  </a:lnTo>
                  <a:lnTo>
                    <a:pt x="14819" y="3237"/>
                  </a:lnTo>
                  <a:lnTo>
                    <a:pt x="14625" y="3188"/>
                  </a:lnTo>
                  <a:lnTo>
                    <a:pt x="14552" y="3188"/>
                  </a:lnTo>
                  <a:lnTo>
                    <a:pt x="14479" y="3212"/>
                  </a:lnTo>
                  <a:lnTo>
                    <a:pt x="14357" y="3261"/>
                  </a:lnTo>
                  <a:lnTo>
                    <a:pt x="14333" y="3285"/>
                  </a:lnTo>
                  <a:lnTo>
                    <a:pt x="14333" y="3310"/>
                  </a:lnTo>
                  <a:lnTo>
                    <a:pt x="14454" y="3383"/>
                  </a:lnTo>
                  <a:lnTo>
                    <a:pt x="14552" y="3456"/>
                  </a:lnTo>
                  <a:lnTo>
                    <a:pt x="14990" y="3723"/>
                  </a:lnTo>
                  <a:lnTo>
                    <a:pt x="15379" y="3942"/>
                  </a:lnTo>
                  <a:lnTo>
                    <a:pt x="15038" y="4234"/>
                  </a:lnTo>
                  <a:lnTo>
                    <a:pt x="14698" y="4137"/>
                  </a:lnTo>
                  <a:lnTo>
                    <a:pt x="14357" y="3991"/>
                  </a:lnTo>
                  <a:lnTo>
                    <a:pt x="14138" y="3894"/>
                  </a:lnTo>
                  <a:lnTo>
                    <a:pt x="13943" y="3748"/>
                  </a:lnTo>
                  <a:lnTo>
                    <a:pt x="13554" y="3456"/>
                  </a:lnTo>
                  <a:lnTo>
                    <a:pt x="13530" y="3456"/>
                  </a:lnTo>
                  <a:lnTo>
                    <a:pt x="13505" y="3480"/>
                  </a:lnTo>
                  <a:lnTo>
                    <a:pt x="13530" y="3602"/>
                  </a:lnTo>
                  <a:lnTo>
                    <a:pt x="13554" y="3723"/>
                  </a:lnTo>
                  <a:lnTo>
                    <a:pt x="13627" y="3821"/>
                  </a:lnTo>
                  <a:lnTo>
                    <a:pt x="13724" y="3918"/>
                  </a:lnTo>
                  <a:lnTo>
                    <a:pt x="13919" y="4088"/>
                  </a:lnTo>
                  <a:lnTo>
                    <a:pt x="14114" y="4210"/>
                  </a:lnTo>
                  <a:lnTo>
                    <a:pt x="14381" y="4356"/>
                  </a:lnTo>
                  <a:lnTo>
                    <a:pt x="14698" y="4502"/>
                  </a:lnTo>
                  <a:lnTo>
                    <a:pt x="14479" y="4672"/>
                  </a:lnTo>
                  <a:lnTo>
                    <a:pt x="14357" y="4624"/>
                  </a:lnTo>
                  <a:lnTo>
                    <a:pt x="14041" y="4526"/>
                  </a:lnTo>
                  <a:lnTo>
                    <a:pt x="13749" y="4380"/>
                  </a:lnTo>
                  <a:lnTo>
                    <a:pt x="13505" y="4259"/>
                  </a:lnTo>
                  <a:lnTo>
                    <a:pt x="13262" y="4161"/>
                  </a:lnTo>
                  <a:lnTo>
                    <a:pt x="13019" y="4088"/>
                  </a:lnTo>
                  <a:lnTo>
                    <a:pt x="12897" y="4064"/>
                  </a:lnTo>
                  <a:lnTo>
                    <a:pt x="12751" y="4064"/>
                  </a:lnTo>
                  <a:lnTo>
                    <a:pt x="12727" y="4088"/>
                  </a:lnTo>
                  <a:lnTo>
                    <a:pt x="12702" y="4113"/>
                  </a:lnTo>
                  <a:lnTo>
                    <a:pt x="12702" y="4137"/>
                  </a:lnTo>
                  <a:lnTo>
                    <a:pt x="12727" y="4161"/>
                  </a:lnTo>
                  <a:lnTo>
                    <a:pt x="13213" y="4478"/>
                  </a:lnTo>
                  <a:lnTo>
                    <a:pt x="13724" y="4794"/>
                  </a:lnTo>
                  <a:lnTo>
                    <a:pt x="13919" y="4891"/>
                  </a:lnTo>
                  <a:lnTo>
                    <a:pt x="14138" y="4964"/>
                  </a:lnTo>
                  <a:lnTo>
                    <a:pt x="13797" y="5256"/>
                  </a:lnTo>
                  <a:lnTo>
                    <a:pt x="13554" y="5451"/>
                  </a:lnTo>
                  <a:lnTo>
                    <a:pt x="13530" y="5402"/>
                  </a:lnTo>
                  <a:lnTo>
                    <a:pt x="13481" y="5354"/>
                  </a:lnTo>
                  <a:lnTo>
                    <a:pt x="13067" y="5135"/>
                  </a:lnTo>
                  <a:lnTo>
                    <a:pt x="12678" y="4891"/>
                  </a:lnTo>
                  <a:lnTo>
                    <a:pt x="12508" y="4794"/>
                  </a:lnTo>
                  <a:lnTo>
                    <a:pt x="12337" y="4697"/>
                  </a:lnTo>
                  <a:lnTo>
                    <a:pt x="12167" y="4624"/>
                  </a:lnTo>
                  <a:lnTo>
                    <a:pt x="11972" y="4575"/>
                  </a:lnTo>
                  <a:lnTo>
                    <a:pt x="11948" y="4599"/>
                  </a:lnTo>
                  <a:lnTo>
                    <a:pt x="11924" y="4624"/>
                  </a:lnTo>
                  <a:lnTo>
                    <a:pt x="11899" y="4648"/>
                  </a:lnTo>
                  <a:lnTo>
                    <a:pt x="11924" y="4672"/>
                  </a:lnTo>
                  <a:lnTo>
                    <a:pt x="12045" y="4843"/>
                  </a:lnTo>
                  <a:lnTo>
                    <a:pt x="12191" y="4989"/>
                  </a:lnTo>
                  <a:lnTo>
                    <a:pt x="12532" y="5256"/>
                  </a:lnTo>
                  <a:lnTo>
                    <a:pt x="12897" y="5500"/>
                  </a:lnTo>
                  <a:lnTo>
                    <a:pt x="13262" y="5670"/>
                  </a:lnTo>
                  <a:lnTo>
                    <a:pt x="12921" y="5962"/>
                  </a:lnTo>
                  <a:lnTo>
                    <a:pt x="12824" y="5840"/>
                  </a:lnTo>
                  <a:lnTo>
                    <a:pt x="12678" y="5743"/>
                  </a:lnTo>
                  <a:lnTo>
                    <a:pt x="12362" y="5573"/>
                  </a:lnTo>
                  <a:lnTo>
                    <a:pt x="11948" y="5329"/>
                  </a:lnTo>
                  <a:lnTo>
                    <a:pt x="11705" y="5232"/>
                  </a:lnTo>
                  <a:lnTo>
                    <a:pt x="11486" y="5135"/>
                  </a:lnTo>
                  <a:lnTo>
                    <a:pt x="11388" y="5135"/>
                  </a:lnTo>
                  <a:lnTo>
                    <a:pt x="11340" y="5183"/>
                  </a:lnTo>
                  <a:lnTo>
                    <a:pt x="11291" y="5281"/>
                  </a:lnTo>
                  <a:lnTo>
                    <a:pt x="11291" y="5305"/>
                  </a:lnTo>
                  <a:lnTo>
                    <a:pt x="11315" y="5354"/>
                  </a:lnTo>
                  <a:lnTo>
                    <a:pt x="11388" y="5451"/>
                  </a:lnTo>
                  <a:lnTo>
                    <a:pt x="11461" y="5524"/>
                  </a:lnTo>
                  <a:lnTo>
                    <a:pt x="11632" y="5646"/>
                  </a:lnTo>
                  <a:lnTo>
                    <a:pt x="11997" y="5865"/>
                  </a:lnTo>
                  <a:lnTo>
                    <a:pt x="12459" y="6132"/>
                  </a:lnTo>
                  <a:lnTo>
                    <a:pt x="12605" y="6230"/>
                  </a:lnTo>
                  <a:lnTo>
                    <a:pt x="12313" y="6473"/>
                  </a:lnTo>
                  <a:lnTo>
                    <a:pt x="12289" y="6400"/>
                  </a:lnTo>
                  <a:lnTo>
                    <a:pt x="12264" y="6351"/>
                  </a:lnTo>
                  <a:lnTo>
                    <a:pt x="12216" y="6327"/>
                  </a:lnTo>
                  <a:lnTo>
                    <a:pt x="11997" y="6230"/>
                  </a:lnTo>
                  <a:lnTo>
                    <a:pt x="11802" y="6157"/>
                  </a:lnTo>
                  <a:lnTo>
                    <a:pt x="11364" y="6011"/>
                  </a:lnTo>
                  <a:lnTo>
                    <a:pt x="10853" y="5840"/>
                  </a:lnTo>
                  <a:lnTo>
                    <a:pt x="10659" y="5792"/>
                  </a:lnTo>
                  <a:lnTo>
                    <a:pt x="10561" y="5767"/>
                  </a:lnTo>
                  <a:lnTo>
                    <a:pt x="10488" y="5743"/>
                  </a:lnTo>
                  <a:lnTo>
                    <a:pt x="10440" y="5743"/>
                  </a:lnTo>
                  <a:lnTo>
                    <a:pt x="10440" y="5767"/>
                  </a:lnTo>
                  <a:lnTo>
                    <a:pt x="10440" y="5792"/>
                  </a:lnTo>
                  <a:lnTo>
                    <a:pt x="10537" y="5962"/>
                  </a:lnTo>
                  <a:lnTo>
                    <a:pt x="10659" y="6084"/>
                  </a:lnTo>
                  <a:lnTo>
                    <a:pt x="10805" y="6205"/>
                  </a:lnTo>
                  <a:lnTo>
                    <a:pt x="10999" y="6278"/>
                  </a:lnTo>
                  <a:lnTo>
                    <a:pt x="11510" y="6473"/>
                  </a:lnTo>
                  <a:lnTo>
                    <a:pt x="12021" y="6668"/>
                  </a:lnTo>
                  <a:lnTo>
                    <a:pt x="12070" y="6692"/>
                  </a:lnTo>
                  <a:lnTo>
                    <a:pt x="11510" y="7130"/>
                  </a:lnTo>
                  <a:lnTo>
                    <a:pt x="11461" y="7106"/>
                  </a:lnTo>
                  <a:lnTo>
                    <a:pt x="11291" y="6984"/>
                  </a:lnTo>
                  <a:lnTo>
                    <a:pt x="11072" y="6911"/>
                  </a:lnTo>
                  <a:lnTo>
                    <a:pt x="10853" y="6814"/>
                  </a:lnTo>
                  <a:lnTo>
                    <a:pt x="10659" y="6741"/>
                  </a:lnTo>
                  <a:lnTo>
                    <a:pt x="10221" y="6497"/>
                  </a:lnTo>
                  <a:lnTo>
                    <a:pt x="10002" y="6376"/>
                  </a:lnTo>
                  <a:lnTo>
                    <a:pt x="9783" y="6278"/>
                  </a:lnTo>
                  <a:lnTo>
                    <a:pt x="9710" y="6278"/>
                  </a:lnTo>
                  <a:lnTo>
                    <a:pt x="9637" y="6327"/>
                  </a:lnTo>
                  <a:lnTo>
                    <a:pt x="9612" y="6400"/>
                  </a:lnTo>
                  <a:lnTo>
                    <a:pt x="9637" y="6473"/>
                  </a:lnTo>
                  <a:lnTo>
                    <a:pt x="9710" y="6570"/>
                  </a:lnTo>
                  <a:lnTo>
                    <a:pt x="9783" y="6668"/>
                  </a:lnTo>
                  <a:lnTo>
                    <a:pt x="9977" y="6838"/>
                  </a:lnTo>
                  <a:lnTo>
                    <a:pt x="10221" y="6984"/>
                  </a:lnTo>
                  <a:lnTo>
                    <a:pt x="10440" y="7106"/>
                  </a:lnTo>
                  <a:lnTo>
                    <a:pt x="10756" y="7276"/>
                  </a:lnTo>
                  <a:lnTo>
                    <a:pt x="10950" y="7373"/>
                  </a:lnTo>
                  <a:lnTo>
                    <a:pt x="11121" y="7422"/>
                  </a:lnTo>
                  <a:lnTo>
                    <a:pt x="10780" y="7665"/>
                  </a:lnTo>
                  <a:lnTo>
                    <a:pt x="10561" y="7544"/>
                  </a:lnTo>
                  <a:lnTo>
                    <a:pt x="10342" y="7422"/>
                  </a:lnTo>
                  <a:lnTo>
                    <a:pt x="10099" y="7325"/>
                  </a:lnTo>
                  <a:lnTo>
                    <a:pt x="9880" y="7227"/>
                  </a:lnTo>
                  <a:lnTo>
                    <a:pt x="9369" y="6911"/>
                  </a:lnTo>
                  <a:lnTo>
                    <a:pt x="9296" y="6887"/>
                  </a:lnTo>
                  <a:lnTo>
                    <a:pt x="9199" y="6862"/>
                  </a:lnTo>
                  <a:lnTo>
                    <a:pt x="9077" y="6814"/>
                  </a:lnTo>
                  <a:lnTo>
                    <a:pt x="9028" y="6814"/>
                  </a:lnTo>
                  <a:lnTo>
                    <a:pt x="9028" y="6838"/>
                  </a:lnTo>
                  <a:lnTo>
                    <a:pt x="9028" y="6960"/>
                  </a:lnTo>
                  <a:lnTo>
                    <a:pt x="9053" y="7057"/>
                  </a:lnTo>
                  <a:lnTo>
                    <a:pt x="9101" y="7154"/>
                  </a:lnTo>
                  <a:lnTo>
                    <a:pt x="9174" y="7227"/>
                  </a:lnTo>
                  <a:lnTo>
                    <a:pt x="9345" y="7373"/>
                  </a:lnTo>
                  <a:lnTo>
                    <a:pt x="9539" y="7495"/>
                  </a:lnTo>
                  <a:lnTo>
                    <a:pt x="9904" y="7714"/>
                  </a:lnTo>
                  <a:lnTo>
                    <a:pt x="10123" y="7836"/>
                  </a:lnTo>
                  <a:lnTo>
                    <a:pt x="10342" y="7933"/>
                  </a:lnTo>
                  <a:lnTo>
                    <a:pt x="10050" y="8103"/>
                  </a:lnTo>
                  <a:lnTo>
                    <a:pt x="10002" y="8030"/>
                  </a:lnTo>
                  <a:lnTo>
                    <a:pt x="9904" y="7982"/>
                  </a:lnTo>
                  <a:lnTo>
                    <a:pt x="9564" y="7884"/>
                  </a:lnTo>
                  <a:lnTo>
                    <a:pt x="9223" y="7763"/>
                  </a:lnTo>
                  <a:lnTo>
                    <a:pt x="8882" y="7617"/>
                  </a:lnTo>
                  <a:lnTo>
                    <a:pt x="8566" y="7471"/>
                  </a:lnTo>
                  <a:lnTo>
                    <a:pt x="8250" y="7300"/>
                  </a:lnTo>
                  <a:lnTo>
                    <a:pt x="7933" y="7130"/>
                  </a:lnTo>
                  <a:lnTo>
                    <a:pt x="7349" y="6716"/>
                  </a:lnTo>
                  <a:lnTo>
                    <a:pt x="6765" y="6303"/>
                  </a:lnTo>
                  <a:lnTo>
                    <a:pt x="6206" y="5865"/>
                  </a:lnTo>
                  <a:lnTo>
                    <a:pt x="5086" y="4940"/>
                  </a:lnTo>
                  <a:lnTo>
                    <a:pt x="4527" y="4502"/>
                  </a:lnTo>
                  <a:lnTo>
                    <a:pt x="3943" y="4064"/>
                  </a:lnTo>
                  <a:lnTo>
                    <a:pt x="3359" y="3650"/>
                  </a:lnTo>
                  <a:lnTo>
                    <a:pt x="2751" y="3237"/>
                  </a:lnTo>
                  <a:lnTo>
                    <a:pt x="1510" y="2458"/>
                  </a:lnTo>
                  <a:lnTo>
                    <a:pt x="1072" y="2142"/>
                  </a:lnTo>
                  <a:lnTo>
                    <a:pt x="853" y="1996"/>
                  </a:lnTo>
                  <a:lnTo>
                    <a:pt x="609" y="1850"/>
                  </a:lnTo>
                  <a:lnTo>
                    <a:pt x="609" y="1412"/>
                  </a:lnTo>
                  <a:lnTo>
                    <a:pt x="585" y="998"/>
                  </a:lnTo>
                  <a:lnTo>
                    <a:pt x="561" y="779"/>
                  </a:lnTo>
                  <a:lnTo>
                    <a:pt x="585" y="585"/>
                  </a:lnTo>
                  <a:lnTo>
                    <a:pt x="780" y="560"/>
                  </a:lnTo>
                  <a:lnTo>
                    <a:pt x="974" y="536"/>
                  </a:lnTo>
                  <a:lnTo>
                    <a:pt x="1364" y="560"/>
                  </a:lnTo>
                  <a:lnTo>
                    <a:pt x="2580" y="560"/>
                  </a:lnTo>
                  <a:lnTo>
                    <a:pt x="3967" y="536"/>
                  </a:lnTo>
                  <a:close/>
                  <a:moveTo>
                    <a:pt x="609" y="2312"/>
                  </a:moveTo>
                  <a:lnTo>
                    <a:pt x="804" y="2507"/>
                  </a:lnTo>
                  <a:lnTo>
                    <a:pt x="1023" y="2677"/>
                  </a:lnTo>
                  <a:lnTo>
                    <a:pt x="1461" y="2993"/>
                  </a:lnTo>
                  <a:lnTo>
                    <a:pt x="2361" y="3577"/>
                  </a:lnTo>
                  <a:lnTo>
                    <a:pt x="3042" y="4040"/>
                  </a:lnTo>
                  <a:lnTo>
                    <a:pt x="3699" y="4526"/>
                  </a:lnTo>
                  <a:lnTo>
                    <a:pt x="4332" y="5013"/>
                  </a:lnTo>
                  <a:lnTo>
                    <a:pt x="4965" y="5524"/>
                  </a:lnTo>
                  <a:lnTo>
                    <a:pt x="6011" y="6376"/>
                  </a:lnTo>
                  <a:lnTo>
                    <a:pt x="6546" y="6814"/>
                  </a:lnTo>
                  <a:lnTo>
                    <a:pt x="7106" y="7203"/>
                  </a:lnTo>
                  <a:lnTo>
                    <a:pt x="7690" y="7592"/>
                  </a:lnTo>
                  <a:lnTo>
                    <a:pt x="8274" y="7933"/>
                  </a:lnTo>
                  <a:lnTo>
                    <a:pt x="8590" y="8079"/>
                  </a:lnTo>
                  <a:lnTo>
                    <a:pt x="8907" y="8225"/>
                  </a:lnTo>
                  <a:lnTo>
                    <a:pt x="9223" y="8347"/>
                  </a:lnTo>
                  <a:lnTo>
                    <a:pt x="9539" y="8444"/>
                  </a:lnTo>
                  <a:lnTo>
                    <a:pt x="9515" y="8493"/>
                  </a:lnTo>
                  <a:lnTo>
                    <a:pt x="9491" y="8541"/>
                  </a:lnTo>
                  <a:lnTo>
                    <a:pt x="9515" y="8639"/>
                  </a:lnTo>
                  <a:lnTo>
                    <a:pt x="9539" y="8663"/>
                  </a:lnTo>
                  <a:lnTo>
                    <a:pt x="9564" y="8687"/>
                  </a:lnTo>
                  <a:lnTo>
                    <a:pt x="9612" y="8712"/>
                  </a:lnTo>
                  <a:lnTo>
                    <a:pt x="9661" y="8712"/>
                  </a:lnTo>
                  <a:lnTo>
                    <a:pt x="9880" y="8639"/>
                  </a:lnTo>
                  <a:lnTo>
                    <a:pt x="10099" y="8541"/>
                  </a:lnTo>
                  <a:lnTo>
                    <a:pt x="10537" y="8322"/>
                  </a:lnTo>
                  <a:lnTo>
                    <a:pt x="10950" y="8079"/>
                  </a:lnTo>
                  <a:lnTo>
                    <a:pt x="11340" y="7836"/>
                  </a:lnTo>
                  <a:lnTo>
                    <a:pt x="11656" y="7617"/>
                  </a:lnTo>
                  <a:lnTo>
                    <a:pt x="11972" y="7373"/>
                  </a:lnTo>
                  <a:lnTo>
                    <a:pt x="12605" y="6862"/>
                  </a:lnTo>
                  <a:lnTo>
                    <a:pt x="13213" y="6327"/>
                  </a:lnTo>
                  <a:lnTo>
                    <a:pt x="13846" y="5816"/>
                  </a:lnTo>
                  <a:lnTo>
                    <a:pt x="15257" y="4672"/>
                  </a:lnTo>
                  <a:lnTo>
                    <a:pt x="15987" y="4113"/>
                  </a:lnTo>
                  <a:lnTo>
                    <a:pt x="16352" y="3845"/>
                  </a:lnTo>
                  <a:lnTo>
                    <a:pt x="16742" y="3602"/>
                  </a:lnTo>
                  <a:lnTo>
                    <a:pt x="17180" y="3358"/>
                  </a:lnTo>
                  <a:lnTo>
                    <a:pt x="17666" y="3115"/>
                  </a:lnTo>
                  <a:lnTo>
                    <a:pt x="18153" y="2847"/>
                  </a:lnTo>
                  <a:lnTo>
                    <a:pt x="18372" y="2701"/>
                  </a:lnTo>
                  <a:lnTo>
                    <a:pt x="18591" y="2556"/>
                  </a:lnTo>
                  <a:lnTo>
                    <a:pt x="18591" y="3018"/>
                  </a:lnTo>
                  <a:lnTo>
                    <a:pt x="18664" y="4721"/>
                  </a:lnTo>
                  <a:lnTo>
                    <a:pt x="18688" y="5573"/>
                  </a:lnTo>
                  <a:lnTo>
                    <a:pt x="18713" y="6424"/>
                  </a:lnTo>
                  <a:lnTo>
                    <a:pt x="18688" y="8347"/>
                  </a:lnTo>
                  <a:lnTo>
                    <a:pt x="18640" y="10269"/>
                  </a:lnTo>
                  <a:lnTo>
                    <a:pt x="18591" y="12191"/>
                  </a:lnTo>
                  <a:lnTo>
                    <a:pt x="18567" y="12532"/>
                  </a:lnTo>
                  <a:lnTo>
                    <a:pt x="18469" y="12386"/>
                  </a:lnTo>
                  <a:lnTo>
                    <a:pt x="18348" y="12240"/>
                  </a:lnTo>
                  <a:lnTo>
                    <a:pt x="18104" y="11996"/>
                  </a:lnTo>
                  <a:lnTo>
                    <a:pt x="17812" y="11704"/>
                  </a:lnTo>
                  <a:lnTo>
                    <a:pt x="17496" y="11412"/>
                  </a:lnTo>
                  <a:lnTo>
                    <a:pt x="16863" y="10853"/>
                  </a:lnTo>
                  <a:lnTo>
                    <a:pt x="16206" y="10366"/>
                  </a:lnTo>
                  <a:lnTo>
                    <a:pt x="15549" y="9904"/>
                  </a:lnTo>
                  <a:lnTo>
                    <a:pt x="15136" y="9612"/>
                  </a:lnTo>
                  <a:lnTo>
                    <a:pt x="14722" y="9320"/>
                  </a:lnTo>
                  <a:lnTo>
                    <a:pt x="14503" y="9198"/>
                  </a:lnTo>
                  <a:lnTo>
                    <a:pt x="14260" y="9077"/>
                  </a:lnTo>
                  <a:lnTo>
                    <a:pt x="14041" y="8955"/>
                  </a:lnTo>
                  <a:lnTo>
                    <a:pt x="13797" y="8882"/>
                  </a:lnTo>
                  <a:lnTo>
                    <a:pt x="13724" y="8882"/>
                  </a:lnTo>
                  <a:lnTo>
                    <a:pt x="13676" y="8931"/>
                  </a:lnTo>
                  <a:lnTo>
                    <a:pt x="13676" y="8979"/>
                  </a:lnTo>
                  <a:lnTo>
                    <a:pt x="13700" y="9052"/>
                  </a:lnTo>
                  <a:lnTo>
                    <a:pt x="13846" y="9223"/>
                  </a:lnTo>
                  <a:lnTo>
                    <a:pt x="13992" y="9369"/>
                  </a:lnTo>
                  <a:lnTo>
                    <a:pt x="14333" y="9612"/>
                  </a:lnTo>
                  <a:lnTo>
                    <a:pt x="15038" y="10099"/>
                  </a:lnTo>
                  <a:lnTo>
                    <a:pt x="15720" y="10610"/>
                  </a:lnTo>
                  <a:lnTo>
                    <a:pt x="16401" y="11120"/>
                  </a:lnTo>
                  <a:lnTo>
                    <a:pt x="16985" y="11631"/>
                  </a:lnTo>
                  <a:lnTo>
                    <a:pt x="17545" y="12167"/>
                  </a:lnTo>
                  <a:lnTo>
                    <a:pt x="17837" y="12459"/>
                  </a:lnTo>
                  <a:lnTo>
                    <a:pt x="18104" y="12775"/>
                  </a:lnTo>
                  <a:lnTo>
                    <a:pt x="18202" y="12945"/>
                  </a:lnTo>
                  <a:lnTo>
                    <a:pt x="17934" y="12970"/>
                  </a:lnTo>
                  <a:lnTo>
                    <a:pt x="17642" y="12994"/>
                  </a:lnTo>
                  <a:lnTo>
                    <a:pt x="17082" y="12970"/>
                  </a:lnTo>
                  <a:lnTo>
                    <a:pt x="16182" y="12945"/>
                  </a:lnTo>
                  <a:lnTo>
                    <a:pt x="15282" y="12945"/>
                  </a:lnTo>
                  <a:lnTo>
                    <a:pt x="13968" y="12970"/>
                  </a:lnTo>
                  <a:lnTo>
                    <a:pt x="12654" y="13018"/>
                  </a:lnTo>
                  <a:lnTo>
                    <a:pt x="10026" y="13116"/>
                  </a:lnTo>
                  <a:lnTo>
                    <a:pt x="8761" y="13140"/>
                  </a:lnTo>
                  <a:lnTo>
                    <a:pt x="7520" y="13116"/>
                  </a:lnTo>
                  <a:lnTo>
                    <a:pt x="6254" y="13091"/>
                  </a:lnTo>
                  <a:lnTo>
                    <a:pt x="5013" y="13018"/>
                  </a:lnTo>
                  <a:lnTo>
                    <a:pt x="3772" y="12970"/>
                  </a:lnTo>
                  <a:lnTo>
                    <a:pt x="2556" y="12945"/>
                  </a:lnTo>
                  <a:lnTo>
                    <a:pt x="2118" y="12945"/>
                  </a:lnTo>
                  <a:lnTo>
                    <a:pt x="1680" y="12970"/>
                  </a:lnTo>
                  <a:lnTo>
                    <a:pt x="1242" y="13018"/>
                  </a:lnTo>
                  <a:lnTo>
                    <a:pt x="1023" y="13043"/>
                  </a:lnTo>
                  <a:lnTo>
                    <a:pt x="804" y="13091"/>
                  </a:lnTo>
                  <a:lnTo>
                    <a:pt x="804" y="13067"/>
                  </a:lnTo>
                  <a:lnTo>
                    <a:pt x="999" y="12921"/>
                  </a:lnTo>
                  <a:lnTo>
                    <a:pt x="1193" y="12775"/>
                  </a:lnTo>
                  <a:lnTo>
                    <a:pt x="1558" y="12410"/>
                  </a:lnTo>
                  <a:lnTo>
                    <a:pt x="2167" y="11826"/>
                  </a:lnTo>
                  <a:lnTo>
                    <a:pt x="2799" y="11291"/>
                  </a:lnTo>
                  <a:lnTo>
                    <a:pt x="3432" y="10755"/>
                  </a:lnTo>
                  <a:lnTo>
                    <a:pt x="4064" y="10245"/>
                  </a:lnTo>
                  <a:lnTo>
                    <a:pt x="4721" y="9734"/>
                  </a:lnTo>
                  <a:lnTo>
                    <a:pt x="5354" y="9223"/>
                  </a:lnTo>
                  <a:lnTo>
                    <a:pt x="5403" y="9125"/>
                  </a:lnTo>
                  <a:lnTo>
                    <a:pt x="5427" y="9028"/>
                  </a:lnTo>
                  <a:lnTo>
                    <a:pt x="5403" y="8955"/>
                  </a:lnTo>
                  <a:lnTo>
                    <a:pt x="5354" y="8858"/>
                  </a:lnTo>
                  <a:lnTo>
                    <a:pt x="5281" y="8809"/>
                  </a:lnTo>
                  <a:lnTo>
                    <a:pt x="5184" y="8785"/>
                  </a:lnTo>
                  <a:lnTo>
                    <a:pt x="5086" y="8785"/>
                  </a:lnTo>
                  <a:lnTo>
                    <a:pt x="4965" y="8833"/>
                  </a:lnTo>
                  <a:lnTo>
                    <a:pt x="3772" y="9807"/>
                  </a:lnTo>
                  <a:lnTo>
                    <a:pt x="2580" y="10804"/>
                  </a:lnTo>
                  <a:lnTo>
                    <a:pt x="1948" y="11388"/>
                  </a:lnTo>
                  <a:lnTo>
                    <a:pt x="1339" y="11972"/>
                  </a:lnTo>
                  <a:lnTo>
                    <a:pt x="1047" y="12264"/>
                  </a:lnTo>
                  <a:lnTo>
                    <a:pt x="901" y="12434"/>
                  </a:lnTo>
                  <a:lnTo>
                    <a:pt x="780" y="12580"/>
                  </a:lnTo>
                  <a:lnTo>
                    <a:pt x="780" y="12045"/>
                  </a:lnTo>
                  <a:lnTo>
                    <a:pt x="804" y="11510"/>
                  </a:lnTo>
                  <a:lnTo>
                    <a:pt x="804" y="11072"/>
                  </a:lnTo>
                  <a:lnTo>
                    <a:pt x="780" y="10634"/>
                  </a:lnTo>
                  <a:lnTo>
                    <a:pt x="731" y="9782"/>
                  </a:lnTo>
                  <a:lnTo>
                    <a:pt x="634" y="7933"/>
                  </a:lnTo>
                  <a:lnTo>
                    <a:pt x="536" y="6108"/>
                  </a:lnTo>
                  <a:lnTo>
                    <a:pt x="512" y="5232"/>
                  </a:lnTo>
                  <a:lnTo>
                    <a:pt x="512" y="4332"/>
                  </a:lnTo>
                  <a:lnTo>
                    <a:pt x="561" y="3456"/>
                  </a:lnTo>
                  <a:lnTo>
                    <a:pt x="585" y="2580"/>
                  </a:lnTo>
                  <a:lnTo>
                    <a:pt x="609" y="2312"/>
                  </a:lnTo>
                  <a:close/>
                  <a:moveTo>
                    <a:pt x="3042" y="1"/>
                  </a:moveTo>
                  <a:lnTo>
                    <a:pt x="1656" y="49"/>
                  </a:lnTo>
                  <a:lnTo>
                    <a:pt x="1364" y="49"/>
                  </a:lnTo>
                  <a:lnTo>
                    <a:pt x="1047" y="74"/>
                  </a:lnTo>
                  <a:lnTo>
                    <a:pt x="877" y="74"/>
                  </a:lnTo>
                  <a:lnTo>
                    <a:pt x="731" y="122"/>
                  </a:lnTo>
                  <a:lnTo>
                    <a:pt x="585" y="171"/>
                  </a:lnTo>
                  <a:lnTo>
                    <a:pt x="463" y="220"/>
                  </a:lnTo>
                  <a:lnTo>
                    <a:pt x="390" y="244"/>
                  </a:lnTo>
                  <a:lnTo>
                    <a:pt x="317" y="293"/>
                  </a:lnTo>
                  <a:lnTo>
                    <a:pt x="244" y="366"/>
                  </a:lnTo>
                  <a:lnTo>
                    <a:pt x="196" y="463"/>
                  </a:lnTo>
                  <a:lnTo>
                    <a:pt x="147" y="658"/>
                  </a:lnTo>
                  <a:lnTo>
                    <a:pt x="123" y="901"/>
                  </a:lnTo>
                  <a:lnTo>
                    <a:pt x="123" y="1144"/>
                  </a:lnTo>
                  <a:lnTo>
                    <a:pt x="147" y="1631"/>
                  </a:lnTo>
                  <a:lnTo>
                    <a:pt x="147" y="1850"/>
                  </a:lnTo>
                  <a:lnTo>
                    <a:pt x="147" y="2045"/>
                  </a:lnTo>
                  <a:lnTo>
                    <a:pt x="25" y="3894"/>
                  </a:lnTo>
                  <a:lnTo>
                    <a:pt x="1" y="4794"/>
                  </a:lnTo>
                  <a:lnTo>
                    <a:pt x="1" y="5719"/>
                  </a:lnTo>
                  <a:lnTo>
                    <a:pt x="25" y="6668"/>
                  </a:lnTo>
                  <a:lnTo>
                    <a:pt x="74" y="7641"/>
                  </a:lnTo>
                  <a:lnTo>
                    <a:pt x="171" y="9588"/>
                  </a:lnTo>
                  <a:lnTo>
                    <a:pt x="220" y="10537"/>
                  </a:lnTo>
                  <a:lnTo>
                    <a:pt x="269" y="11510"/>
                  </a:lnTo>
                  <a:lnTo>
                    <a:pt x="244" y="11948"/>
                  </a:lnTo>
                  <a:lnTo>
                    <a:pt x="244" y="12361"/>
                  </a:lnTo>
                  <a:lnTo>
                    <a:pt x="220" y="12775"/>
                  </a:lnTo>
                  <a:lnTo>
                    <a:pt x="269" y="13213"/>
                  </a:lnTo>
                  <a:lnTo>
                    <a:pt x="269" y="13310"/>
                  </a:lnTo>
                  <a:lnTo>
                    <a:pt x="317" y="13359"/>
                  </a:lnTo>
                  <a:lnTo>
                    <a:pt x="366" y="13432"/>
                  </a:lnTo>
                  <a:lnTo>
                    <a:pt x="415" y="13456"/>
                  </a:lnTo>
                  <a:lnTo>
                    <a:pt x="463" y="13505"/>
                  </a:lnTo>
                  <a:lnTo>
                    <a:pt x="536" y="13529"/>
                  </a:lnTo>
                  <a:lnTo>
                    <a:pt x="828" y="13554"/>
                  </a:lnTo>
                  <a:lnTo>
                    <a:pt x="1120" y="13554"/>
                  </a:lnTo>
                  <a:lnTo>
                    <a:pt x="1704" y="13529"/>
                  </a:lnTo>
                  <a:lnTo>
                    <a:pt x="2313" y="13481"/>
                  </a:lnTo>
                  <a:lnTo>
                    <a:pt x="2897" y="13481"/>
                  </a:lnTo>
                  <a:lnTo>
                    <a:pt x="4137" y="13505"/>
                  </a:lnTo>
                  <a:lnTo>
                    <a:pt x="5354" y="13578"/>
                  </a:lnTo>
                  <a:lnTo>
                    <a:pt x="6619" y="13651"/>
                  </a:lnTo>
                  <a:lnTo>
                    <a:pt x="7885" y="13675"/>
                  </a:lnTo>
                  <a:lnTo>
                    <a:pt x="9150" y="13675"/>
                  </a:lnTo>
                  <a:lnTo>
                    <a:pt x="10391" y="13651"/>
                  </a:lnTo>
                  <a:lnTo>
                    <a:pt x="15574" y="13481"/>
                  </a:lnTo>
                  <a:lnTo>
                    <a:pt x="15963" y="13481"/>
                  </a:lnTo>
                  <a:lnTo>
                    <a:pt x="16352" y="13505"/>
                  </a:lnTo>
                  <a:lnTo>
                    <a:pt x="17155" y="13578"/>
                  </a:lnTo>
                  <a:lnTo>
                    <a:pt x="17569" y="13578"/>
                  </a:lnTo>
                  <a:lnTo>
                    <a:pt x="17958" y="13554"/>
                  </a:lnTo>
                  <a:lnTo>
                    <a:pt x="18348" y="13505"/>
                  </a:lnTo>
                  <a:lnTo>
                    <a:pt x="18542" y="13456"/>
                  </a:lnTo>
                  <a:lnTo>
                    <a:pt x="18713" y="13383"/>
                  </a:lnTo>
                  <a:lnTo>
                    <a:pt x="18786" y="13408"/>
                  </a:lnTo>
                  <a:lnTo>
                    <a:pt x="18883" y="13408"/>
                  </a:lnTo>
                  <a:lnTo>
                    <a:pt x="18956" y="13359"/>
                  </a:lnTo>
                  <a:lnTo>
                    <a:pt x="19029" y="13262"/>
                  </a:lnTo>
                  <a:lnTo>
                    <a:pt x="19102" y="13164"/>
                  </a:lnTo>
                  <a:lnTo>
                    <a:pt x="19126" y="13043"/>
                  </a:lnTo>
                  <a:lnTo>
                    <a:pt x="19175" y="12872"/>
                  </a:lnTo>
                  <a:lnTo>
                    <a:pt x="19199" y="12532"/>
                  </a:lnTo>
                  <a:lnTo>
                    <a:pt x="19223" y="12191"/>
                  </a:lnTo>
                  <a:lnTo>
                    <a:pt x="19199" y="11850"/>
                  </a:lnTo>
                  <a:lnTo>
                    <a:pt x="19199" y="11412"/>
                  </a:lnTo>
                  <a:lnTo>
                    <a:pt x="19248" y="9417"/>
                  </a:lnTo>
                  <a:lnTo>
                    <a:pt x="19272" y="7398"/>
                  </a:lnTo>
                  <a:lnTo>
                    <a:pt x="19272" y="5548"/>
                  </a:lnTo>
                  <a:lnTo>
                    <a:pt x="19199" y="3699"/>
                  </a:lnTo>
                  <a:lnTo>
                    <a:pt x="19150" y="2872"/>
                  </a:lnTo>
                  <a:lnTo>
                    <a:pt x="19150" y="2020"/>
                  </a:lnTo>
                  <a:lnTo>
                    <a:pt x="19199" y="1972"/>
                  </a:lnTo>
                  <a:lnTo>
                    <a:pt x="19223" y="1874"/>
                  </a:lnTo>
                  <a:lnTo>
                    <a:pt x="19223" y="1777"/>
                  </a:lnTo>
                  <a:lnTo>
                    <a:pt x="19199" y="1753"/>
                  </a:lnTo>
                  <a:lnTo>
                    <a:pt x="19150" y="1728"/>
                  </a:lnTo>
                  <a:lnTo>
                    <a:pt x="19199" y="1193"/>
                  </a:lnTo>
                  <a:lnTo>
                    <a:pt x="19199" y="925"/>
                  </a:lnTo>
                  <a:lnTo>
                    <a:pt x="19199" y="658"/>
                  </a:lnTo>
                  <a:lnTo>
                    <a:pt x="19248" y="560"/>
                  </a:lnTo>
                  <a:lnTo>
                    <a:pt x="19272" y="487"/>
                  </a:lnTo>
                  <a:lnTo>
                    <a:pt x="19248" y="390"/>
                  </a:lnTo>
                  <a:lnTo>
                    <a:pt x="19199" y="317"/>
                  </a:lnTo>
                  <a:lnTo>
                    <a:pt x="19126" y="244"/>
                  </a:lnTo>
                  <a:lnTo>
                    <a:pt x="19053" y="195"/>
                  </a:lnTo>
                  <a:lnTo>
                    <a:pt x="18956" y="195"/>
                  </a:lnTo>
                  <a:lnTo>
                    <a:pt x="18834" y="220"/>
                  </a:lnTo>
                  <a:lnTo>
                    <a:pt x="18688" y="268"/>
                  </a:lnTo>
                  <a:lnTo>
                    <a:pt x="18542" y="293"/>
                  </a:lnTo>
                  <a:lnTo>
                    <a:pt x="18348" y="293"/>
                  </a:lnTo>
                  <a:lnTo>
                    <a:pt x="18177" y="268"/>
                  </a:lnTo>
                  <a:lnTo>
                    <a:pt x="17496" y="195"/>
                  </a:lnTo>
                  <a:lnTo>
                    <a:pt x="17009" y="171"/>
                  </a:lnTo>
                  <a:lnTo>
                    <a:pt x="16547" y="147"/>
                  </a:lnTo>
                  <a:lnTo>
                    <a:pt x="16085" y="171"/>
                  </a:lnTo>
                  <a:lnTo>
                    <a:pt x="15598" y="171"/>
                  </a:lnTo>
                  <a:lnTo>
                    <a:pt x="14211" y="244"/>
                  </a:lnTo>
                  <a:lnTo>
                    <a:pt x="12824" y="268"/>
                  </a:lnTo>
                  <a:lnTo>
                    <a:pt x="11437" y="244"/>
                  </a:lnTo>
                  <a:lnTo>
                    <a:pt x="10050" y="171"/>
                  </a:lnTo>
                  <a:lnTo>
                    <a:pt x="7252" y="49"/>
                  </a:lnTo>
                  <a:lnTo>
                    <a:pt x="5841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419797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22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CaixaDeTexto 41"/>
            <p:cNvSpPr txBox="1"/>
            <p:nvPr/>
          </p:nvSpPr>
          <p:spPr>
            <a:xfrm>
              <a:off x="3186879" y="2349853"/>
              <a:ext cx="29803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200" kern="0" dirty="0">
                  <a:solidFill>
                    <a:srgbClr val="000000"/>
                  </a:solidFill>
                  <a:cs typeface="Arial"/>
                  <a:sym typeface="Arial"/>
                </a:rPr>
                <a:t>internetsegura@fct.pt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3135" y="2959576"/>
            <a:ext cx="2882257" cy="603588"/>
            <a:chOff x="2458275" y="2959576"/>
            <a:chExt cx="2882257" cy="603588"/>
          </a:xfrm>
        </p:grpSpPr>
        <p:pic>
          <p:nvPicPr>
            <p:cNvPr id="24" name="Imagem 35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8275" y="2959576"/>
              <a:ext cx="548579" cy="603588"/>
            </a:xfrm>
            <a:prstGeom prst="roundRect">
              <a:avLst>
                <a:gd name="adj" fmla="val 28899"/>
              </a:avLst>
            </a:prstGeom>
          </p:spPr>
        </p:pic>
        <p:sp>
          <p:nvSpPr>
            <p:cNvPr id="25" name="CaixaDeTexto 42"/>
            <p:cNvSpPr txBox="1"/>
            <p:nvPr/>
          </p:nvSpPr>
          <p:spPr>
            <a:xfrm>
              <a:off x="3201805" y="3061315"/>
              <a:ext cx="21387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200" kern="0" dirty="0">
                  <a:solidFill>
                    <a:srgbClr val="000000"/>
                  </a:solidFill>
                  <a:cs typeface="Arial"/>
                  <a:sym typeface="Arial"/>
                </a:rPr>
                <a:t>Internet Segura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7839" y="3786474"/>
            <a:ext cx="1786796" cy="617988"/>
            <a:chOff x="2452979" y="3786474"/>
            <a:chExt cx="1786796" cy="617988"/>
          </a:xfrm>
        </p:grpSpPr>
        <p:pic>
          <p:nvPicPr>
            <p:cNvPr id="22" name="Picture 12" descr="http://www.getequal.org/uploads/4/6/4/4/46448283/3935337.pn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979" y="3786474"/>
              <a:ext cx="559171" cy="61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ixaDeTexto 43"/>
            <p:cNvSpPr txBox="1"/>
            <p:nvPr/>
          </p:nvSpPr>
          <p:spPr>
            <a:xfrm>
              <a:off x="3205518" y="3895413"/>
              <a:ext cx="10342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200" kern="0" dirty="0">
                  <a:solidFill>
                    <a:srgbClr val="000000"/>
                  </a:solidFill>
                  <a:cs typeface="Arial"/>
                  <a:sym typeface="Arial"/>
                </a:rPr>
                <a:t>@</a:t>
              </a:r>
              <a:r>
                <a:rPr lang="pt-PT" sz="2200" kern="0" dirty="0" err="1">
                  <a:solidFill>
                    <a:srgbClr val="000000"/>
                  </a:solidFill>
                  <a:cs typeface="Arial"/>
                  <a:sym typeface="Arial"/>
                </a:rPr>
                <a:t>Cispt</a:t>
              </a:r>
              <a:endParaRPr lang="pt-PT" sz="22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92105" y="4640793"/>
            <a:ext cx="3299820" cy="586454"/>
            <a:chOff x="2467245" y="4640793"/>
            <a:chExt cx="3299820" cy="586454"/>
          </a:xfrm>
        </p:grpSpPr>
        <p:pic>
          <p:nvPicPr>
            <p:cNvPr id="20" name="Picture 14" descr="https://c2.staticflickr.com/6/5287/5247057984_d560bd7c58_b.jp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7245" y="4640793"/>
              <a:ext cx="530638" cy="586454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aixaDeTexto 45"/>
            <p:cNvSpPr txBox="1"/>
            <p:nvPr/>
          </p:nvSpPr>
          <p:spPr>
            <a:xfrm>
              <a:off x="3195527" y="4733965"/>
              <a:ext cx="25715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200" kern="0" dirty="0">
                  <a:solidFill>
                    <a:srgbClr val="000000"/>
                  </a:solidFill>
                  <a:cs typeface="Arial"/>
                  <a:sym typeface="Arial"/>
                </a:rPr>
                <a:t>@</a:t>
              </a:r>
              <a:r>
                <a:rPr lang="pt-PT" sz="2200" kern="0" dirty="0" err="1">
                  <a:solidFill>
                    <a:srgbClr val="000000"/>
                  </a:solidFill>
                  <a:cs typeface="Arial"/>
                  <a:sym typeface="Arial"/>
                </a:rPr>
                <a:t>PTinternetsegura</a:t>
              </a:r>
              <a:endParaRPr lang="pt-PT" sz="22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02260" y="5463578"/>
            <a:ext cx="3109431" cy="564009"/>
            <a:chOff x="2477400" y="5463578"/>
            <a:chExt cx="3109431" cy="564009"/>
          </a:xfrm>
        </p:grpSpPr>
        <p:pic>
          <p:nvPicPr>
            <p:cNvPr id="18" name="Picture 16" descr="http://rondapalazzari.typepad.com/.a/6a00d8341c61d353ef017ee4ec80f6970d-250wi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400" y="5463578"/>
              <a:ext cx="510329" cy="56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46"/>
            <p:cNvSpPr txBox="1"/>
            <p:nvPr/>
          </p:nvSpPr>
          <p:spPr>
            <a:xfrm>
              <a:off x="3188418" y="5545527"/>
              <a:ext cx="23984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200" kern="0" dirty="0">
                  <a:solidFill>
                    <a:srgbClr val="000000"/>
                  </a:solidFill>
                  <a:cs typeface="Arial"/>
                  <a:sym typeface="Arial"/>
                </a:rPr>
                <a:t>@</a:t>
              </a:r>
              <a:r>
                <a:rPr lang="pt-PT" sz="2200" kern="0" dirty="0" err="1">
                  <a:solidFill>
                    <a:srgbClr val="000000"/>
                  </a:solidFill>
                  <a:cs typeface="Arial"/>
                  <a:sym typeface="Arial"/>
                </a:rPr>
                <a:t>internet_segura</a:t>
              </a:r>
              <a:endParaRPr lang="pt-PT" sz="22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163815" y="1414542"/>
            <a:ext cx="2692361" cy="867730"/>
            <a:chOff x="4434713" y="1226941"/>
            <a:chExt cx="2311941" cy="745122"/>
          </a:xfrm>
          <a:solidFill>
            <a:srgbClr val="EEECE1"/>
          </a:solidFill>
        </p:grpSpPr>
        <p:sp>
          <p:nvSpPr>
            <p:cNvPr id="41" name="Rounded Rectangle 40"/>
            <p:cNvSpPr/>
            <p:nvPr/>
          </p:nvSpPr>
          <p:spPr>
            <a:xfrm>
              <a:off x="4434713" y="1226941"/>
              <a:ext cx="2311941" cy="745122"/>
            </a:xfrm>
            <a:prstGeom prst="roundRect">
              <a:avLst>
                <a:gd name="adj" fmla="val 8923"/>
              </a:avLst>
            </a:prstGeom>
            <a:grpFill/>
            <a:ln w="25400" cap="flat" cmpd="sng" algn="ctr">
              <a:solidFill>
                <a:srgbClr val="5D949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42" name="Picture 41" descr="C:\Users\pedro.marques\OneDrive\FCT\Internet Segura\Imagens\Logotipo Internet Segura\Internet Segura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3" t="10122" r="4403" b="10122"/>
            <a:stretch/>
          </p:blipFill>
          <p:spPr bwMode="auto">
            <a:xfrm>
              <a:off x="4497229" y="1258305"/>
              <a:ext cx="2186906" cy="681175"/>
            </a:xfrm>
            <a:prstGeom prst="rect">
              <a:avLst/>
            </a:prstGeom>
            <a:grpFill/>
            <a:ex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422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425542" y="1197397"/>
            <a:ext cx="2821578" cy="2208730"/>
            <a:chOff x="8425542" y="769601"/>
            <a:chExt cx="2821578" cy="2208730"/>
          </a:xfrm>
        </p:grpSpPr>
        <p:sp>
          <p:nvSpPr>
            <p:cNvPr id="19" name="Rounded Rectangle 18"/>
            <p:cNvSpPr/>
            <p:nvPr/>
          </p:nvSpPr>
          <p:spPr>
            <a:xfrm>
              <a:off x="8425542" y="769601"/>
              <a:ext cx="2821578" cy="2208730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solidFill>
                <a:srgbClr val="5D9494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8528141" y="940849"/>
              <a:ext cx="2616380" cy="1866234"/>
              <a:chOff x="8266292" y="608958"/>
              <a:chExt cx="3111458" cy="2219368"/>
            </a:xfrm>
          </p:grpSpPr>
          <p:pic>
            <p:nvPicPr>
              <p:cNvPr id="5" name="Picture 4" descr="C:\Users\pedro.marques\OneDrive\FCT\Internet Segura\Imagens\Logotipo Internet Segura\Internet Segura.png">
                <a:hlinkClick r:id="rId2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9" t="6976" r="2195" b="7768"/>
              <a:stretch/>
            </p:blipFill>
            <p:spPr bwMode="auto">
              <a:xfrm>
                <a:off x="8266292" y="608958"/>
                <a:ext cx="3111458" cy="10075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Imagem 7" descr="http://www.seguranet.pt/sites/all/themes/seguranet/logo.png">
                <a:hlinkClick r:id="rId4"/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8546" y="1743336"/>
                <a:ext cx="2426949" cy="10849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8007531" y="3795384"/>
            <a:ext cx="3657600" cy="2549020"/>
            <a:chOff x="8007531" y="3772541"/>
            <a:chExt cx="3657600" cy="2549020"/>
          </a:xfrm>
        </p:grpSpPr>
        <p:sp>
          <p:nvSpPr>
            <p:cNvPr id="18" name="Rounded Rectangle 17"/>
            <p:cNvSpPr/>
            <p:nvPr/>
          </p:nvSpPr>
          <p:spPr>
            <a:xfrm>
              <a:off x="8007531" y="3772541"/>
              <a:ext cx="3657600" cy="2549020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solidFill>
                <a:srgbClr val="5D9494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8161065" y="3952445"/>
              <a:ext cx="3321910" cy="2189213"/>
              <a:chOff x="7905735" y="3708387"/>
              <a:chExt cx="3832570" cy="2525749"/>
            </a:xfrm>
          </p:grpSpPr>
          <p:pic>
            <p:nvPicPr>
              <p:cNvPr id="14" name="Picture 13" descr="C:\Users\pedro.marques\OneDrive\FCT\Internet Segura\Imagens\Linhas Apoio\Linha Internet Segura Logo\3 internet segura certo.jpg">
                <a:hlinkClick r:id="rId6"/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5735" y="3708387"/>
                <a:ext cx="3832570" cy="12482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Picture 14" descr="C:\Users\pedro.marques\OneDrive\FCT\Internet Segura\Imagens\Linhas Apoio\Linha Alerta\Linha Alerta.png">
                <a:hlinkClick r:id="rId8"/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5735" y="5162980"/>
                <a:ext cx="3832570" cy="10711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3" name="Shape 72"/>
          <p:cNvSpPr txBox="1">
            <a:spLocks/>
          </p:cNvSpPr>
          <p:nvPr/>
        </p:nvSpPr>
        <p:spPr>
          <a:xfrm>
            <a:off x="382703" y="1900092"/>
            <a:ext cx="7219881" cy="48100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>
                <a:solidFill>
                  <a:srgbClr val="5996BB"/>
                </a:solidFill>
                <a:latin typeface="Euphemia" panose="020B0503040102020104" pitchFamily="34" charset="0"/>
                <a:hlinkClick r:id="rId2"/>
              </a:rPr>
              <a:t>Centro Internet Segura</a:t>
            </a:r>
            <a:endParaRPr lang="en-US" sz="2400" dirty="0">
              <a:solidFill>
                <a:srgbClr val="5996BB"/>
              </a:solidFill>
              <a:latin typeface="Euphemia" panose="020B0503040102020104" pitchFamily="34" charset="0"/>
            </a:endParaRPr>
          </a:p>
          <a:p>
            <a:pPr marL="901700" lvl="1" indent="-352425">
              <a:spcBef>
                <a:spcPts val="0"/>
              </a:spcBef>
              <a:buClr>
                <a:srgbClr val="5996BB"/>
              </a:buClr>
            </a:pP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Centro de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sensibilização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dirigido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toda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população</a:t>
            </a:r>
            <a:endParaRPr lang="en-US" sz="18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  <a:hlinkClick r:id="rId4"/>
              </a:rPr>
              <a:t>SeguraNet</a:t>
            </a: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901700" lvl="1" indent="-352425">
              <a:spcBef>
                <a:spcPts val="0"/>
              </a:spcBef>
              <a:buClr>
                <a:srgbClr val="5996BB"/>
              </a:buClr>
            </a:pP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Centro de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sensibilização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dirigido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à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comunidade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escolar</a:t>
            </a: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  <a:hlinkClick r:id="rId6"/>
              </a:rPr>
              <a:t>Linha Internet Segura</a:t>
            </a: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901700" lvl="1" indent="-352425">
              <a:spcBef>
                <a:spcPts val="0"/>
              </a:spcBef>
              <a:buClr>
                <a:srgbClr val="5996BB"/>
              </a:buClr>
            </a:pP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Apoio e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esclarecimento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para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uso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seguro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e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informado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das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tecnologias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online</a:t>
            </a: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  <a:hlinkClick r:id="rId8"/>
              </a:rPr>
              <a:t>Linha Alerta</a:t>
            </a: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901700" lvl="1" indent="-352425">
              <a:spcBef>
                <a:spcPts val="0"/>
              </a:spcBef>
              <a:buClr>
                <a:srgbClr val="5996BB"/>
              </a:buClr>
            </a:pP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Denúncio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conteúdos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Euphemia" panose="020B0503040102020104" pitchFamily="34" charset="0"/>
              </a:rPr>
              <a:t>ilegais</a:t>
            </a:r>
            <a:r>
              <a:rPr lang="en-US" sz="1800" dirty="0">
                <a:solidFill>
                  <a:schemeClr val="tx1"/>
                </a:solidFill>
                <a:latin typeface="Euphemia" panose="020B0503040102020104" pitchFamily="34" charset="0"/>
              </a:rPr>
              <a:t>:</a:t>
            </a:r>
          </a:p>
          <a:p>
            <a:pPr marL="1358900" lvl="2" indent="-352425">
              <a:spcBef>
                <a:spcPts val="0"/>
              </a:spcBef>
              <a:buClr>
                <a:srgbClr val="5996BB"/>
              </a:buClr>
            </a:pPr>
            <a:r>
              <a:rPr lang="en-US" sz="1600" dirty="0" err="1">
                <a:solidFill>
                  <a:schemeClr val="tx1"/>
                </a:solidFill>
                <a:latin typeface="Euphemia" panose="020B0503040102020104" pitchFamily="34" charset="0"/>
              </a:rPr>
              <a:t>Exploração</a:t>
            </a:r>
            <a:r>
              <a:rPr lang="en-US" sz="1600" dirty="0">
                <a:solidFill>
                  <a:schemeClr val="tx1"/>
                </a:solidFill>
                <a:latin typeface="Euphemia" panose="020B0503040102020104" pitchFamily="34" charset="0"/>
              </a:rPr>
              <a:t> e </a:t>
            </a:r>
            <a:r>
              <a:rPr lang="en-US" sz="1600" dirty="0" err="1">
                <a:solidFill>
                  <a:schemeClr val="tx1"/>
                </a:solidFill>
                <a:latin typeface="Euphemia" panose="020B0503040102020104" pitchFamily="34" charset="0"/>
              </a:rPr>
              <a:t>Abuso</a:t>
            </a:r>
            <a:r>
              <a:rPr lang="en-US" sz="1600" dirty="0">
                <a:solidFill>
                  <a:schemeClr val="tx1"/>
                </a:solidFill>
                <a:latin typeface="Euphemia" panose="020B0503040102020104" pitchFamily="34" charset="0"/>
              </a:rPr>
              <a:t> Sexual de </a:t>
            </a:r>
            <a:r>
              <a:rPr lang="en-US" sz="1600" dirty="0" err="1">
                <a:solidFill>
                  <a:schemeClr val="tx1"/>
                </a:solidFill>
                <a:latin typeface="Euphemia" panose="020B0503040102020104" pitchFamily="34" charset="0"/>
              </a:rPr>
              <a:t>Menores</a:t>
            </a:r>
            <a:endParaRPr lang="en-US" sz="16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1358900" lvl="2" indent="-352425">
              <a:spcBef>
                <a:spcPts val="0"/>
              </a:spcBef>
              <a:buClr>
                <a:srgbClr val="5996BB"/>
              </a:buClr>
            </a:pPr>
            <a:r>
              <a:rPr lang="en-US" sz="1600" dirty="0">
                <a:solidFill>
                  <a:schemeClr val="tx1"/>
                </a:solidFill>
                <a:latin typeface="Euphemia" panose="020B0503040102020104" pitchFamily="34" charset="0"/>
              </a:rPr>
              <a:t>Apologia à </a:t>
            </a:r>
            <a:r>
              <a:rPr lang="en-US" sz="1600" dirty="0" err="1">
                <a:solidFill>
                  <a:schemeClr val="tx1"/>
                </a:solidFill>
                <a:latin typeface="Euphemia" panose="020B0503040102020104" pitchFamily="34" charset="0"/>
              </a:rPr>
              <a:t>Violência</a:t>
            </a:r>
            <a:endParaRPr lang="en-US" sz="16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1358900" lvl="2" indent="-352425">
              <a:spcBef>
                <a:spcPts val="0"/>
              </a:spcBef>
              <a:buClr>
                <a:srgbClr val="5996BB"/>
              </a:buClr>
            </a:pPr>
            <a:r>
              <a:rPr lang="en-US" sz="1600" dirty="0">
                <a:solidFill>
                  <a:schemeClr val="tx1"/>
                </a:solidFill>
                <a:latin typeface="Euphemia" panose="020B0503040102020104" pitchFamily="34" charset="0"/>
              </a:rPr>
              <a:t>Apologia </a:t>
            </a:r>
            <a:r>
              <a:rPr lang="en-US" sz="1600" dirty="0" err="1">
                <a:solidFill>
                  <a:schemeClr val="tx1"/>
                </a:solidFill>
                <a:latin typeface="Euphemia" panose="020B0503040102020104" pitchFamily="34" charset="0"/>
              </a:rPr>
              <a:t>ao</a:t>
            </a:r>
            <a:r>
              <a:rPr lang="en-US" sz="16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Euphemia" panose="020B0503040102020104" pitchFamily="34" charset="0"/>
              </a:rPr>
              <a:t>Racismo</a:t>
            </a:r>
            <a:endParaRPr lang="en-US" sz="16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0837" y="204453"/>
            <a:ext cx="847779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5400" b="1" dirty="0">
                <a:ln>
                  <a:solidFill>
                    <a:srgbClr val="656667"/>
                  </a:solidFill>
                </a:ln>
                <a:solidFill>
                  <a:srgbClr val="41979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Centro Internet Segura</a:t>
            </a:r>
          </a:p>
          <a:p>
            <a:r>
              <a:rPr lang="pt-PT" sz="4000" dirty="0">
                <a:ln>
                  <a:solidFill>
                    <a:srgbClr val="656667"/>
                  </a:solidFill>
                </a:ln>
                <a:solidFill>
                  <a:srgbClr val="65666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Serviços</a:t>
            </a:r>
            <a:endParaRPr lang="pt-PT" sz="3200" dirty="0">
              <a:ln>
                <a:solidFill>
                  <a:srgbClr val="656667"/>
                </a:solidFill>
              </a:ln>
              <a:solidFill>
                <a:srgbClr val="656667"/>
              </a:solidFill>
              <a:latin typeface="Maiandra GD" panose="020E0502030308020204" pitchFamily="34" charset="0"/>
              <a:ea typeface="Loopiejuice" panose="04070605020B02020204" pitchFamily="82" charset="0"/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45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837" y="204453"/>
            <a:ext cx="847779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5400" b="1" dirty="0">
                <a:ln>
                  <a:solidFill>
                    <a:srgbClr val="656667"/>
                  </a:solidFill>
                </a:ln>
                <a:solidFill>
                  <a:srgbClr val="41979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Centro Internet Segura</a:t>
            </a:r>
          </a:p>
          <a:p>
            <a:r>
              <a:rPr lang="pt-PT" sz="4000" dirty="0">
                <a:ln>
                  <a:solidFill>
                    <a:srgbClr val="656667"/>
                  </a:solidFill>
                </a:ln>
                <a:solidFill>
                  <a:srgbClr val="65666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Redes Europeias</a:t>
            </a:r>
            <a:endParaRPr lang="pt-PT" sz="3200" dirty="0">
              <a:ln>
                <a:solidFill>
                  <a:srgbClr val="656667"/>
                </a:solidFill>
              </a:ln>
              <a:solidFill>
                <a:srgbClr val="656667"/>
              </a:solidFill>
              <a:latin typeface="Maiandra GD" panose="020E0502030308020204" pitchFamily="34" charset="0"/>
              <a:ea typeface="Loopiejuice" panose="04070605020B02020204" pitchFamily="82" charset="0"/>
              <a:cs typeface="LilyUPC" panose="020B0604020202020204" pitchFamily="34" charset="-34"/>
            </a:endParaRPr>
          </a:p>
        </p:txBody>
      </p:sp>
      <p:pic>
        <p:nvPicPr>
          <p:cNvPr id="6" name="Picture 2" descr="C:\Users\pedro.marques\Desktop\euro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452" y="608531"/>
            <a:ext cx="2656296" cy="1968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72"/>
          <p:cNvSpPr txBox="1">
            <a:spLocks/>
          </p:cNvSpPr>
          <p:nvPr/>
        </p:nvSpPr>
        <p:spPr>
          <a:xfrm>
            <a:off x="382703" y="2226667"/>
            <a:ext cx="7219881" cy="43266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A Insafe e INHOPE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são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Redes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Europeias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com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mais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de 30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Centros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Nacionais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em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toda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a Europa</a:t>
            </a: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Estas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redes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atuam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como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centros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coordenadores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pontos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contacto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entre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cada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Centro Nacional</a:t>
            </a: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endParaRPr lang="en-US" sz="2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444500" indent="-352425">
              <a:spcBef>
                <a:spcPts val="0"/>
              </a:spcBef>
              <a:buClr>
                <a:srgbClr val="5996BB"/>
              </a:buClr>
            </a:pP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A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Rede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Insafe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conta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com um repositório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Europeu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conteúdos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elevada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qualidade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para a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promoção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uso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Euphemia" panose="020B0503040102020104" pitchFamily="34" charset="0"/>
              </a:rPr>
              <a:t>seguro</a:t>
            </a:r>
            <a:r>
              <a:rPr lang="en-US" sz="2400" dirty="0">
                <a:solidFill>
                  <a:schemeClr val="tx1"/>
                </a:solidFill>
                <a:latin typeface="Euphemia" panose="020B0503040102020104" pitchFamily="34" charset="0"/>
              </a:rPr>
              <a:t> da Internet</a:t>
            </a:r>
            <a:endParaRPr lang="en-US" sz="16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pic>
        <p:nvPicPr>
          <p:cNvPr id="10" name="Imagem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452" y="2951117"/>
            <a:ext cx="3871266" cy="30062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tângulo 2"/>
          <p:cNvSpPr/>
          <p:nvPr/>
        </p:nvSpPr>
        <p:spPr>
          <a:xfrm>
            <a:off x="7497537" y="6118641"/>
            <a:ext cx="4590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2000" dirty="0">
                <a:latin typeface="Euphemia" panose="020B0503040102020104" pitchFamily="34" charset="0"/>
                <a:hlinkClick r:id="rId3"/>
              </a:rPr>
              <a:t>https://www.betterinternetforkids.eu</a:t>
            </a:r>
            <a:endParaRPr lang="pt-PT" sz="2000" dirty="0">
              <a:latin typeface="Euphemia" panose="020B0503040102020104" pitchFamily="34" charset="0"/>
            </a:endParaRPr>
          </a:p>
        </p:txBody>
      </p:sp>
      <p:pic>
        <p:nvPicPr>
          <p:cNvPr id="1028" name="Picture 4" descr="Resultado de imagem para inhop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072" y="523874"/>
            <a:ext cx="1865646" cy="900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215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15" y="2879420"/>
            <a:ext cx="7821770" cy="3899766"/>
          </a:xfrm>
          <a:prstGeom prst="roundRect">
            <a:avLst>
              <a:gd name="adj" fmla="val 670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C:\Users\PEDRO~1.MAR\AppData\Local\Temp\Rar$DR08.536\Insafe SID Portugues\SID2017_logo_small_logos_Port_Curvas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t="19104" r="6914" b="23753"/>
          <a:stretch/>
        </p:blipFill>
        <p:spPr bwMode="auto">
          <a:xfrm>
            <a:off x="3217446" y="62564"/>
            <a:ext cx="5757108" cy="2735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94350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7104" y="5987451"/>
            <a:ext cx="84777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5400" dirty="0">
                <a:ln>
                  <a:solidFill>
                    <a:srgbClr val="656667"/>
                  </a:solidFill>
                </a:ln>
                <a:solidFill>
                  <a:srgbClr val="419797"/>
                </a:solidFill>
                <a:latin typeface="Maiandra GD" panose="020E0502030308020204" pitchFamily="34" charset="0"/>
                <a:ea typeface="Loopiejuice" panose="04070605020B02020204" pitchFamily="82" charset="0"/>
                <a:cs typeface="LilyUPC" panose="020B0604020202020204" pitchFamily="34" charset="-34"/>
              </a:rPr>
              <a:t>Para onde vamos?</a:t>
            </a: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23515" r="19945" b="22033"/>
          <a:stretch/>
        </p:blipFill>
        <p:spPr>
          <a:xfrm>
            <a:off x="1590855" y="3985259"/>
            <a:ext cx="1701620" cy="12598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191" y="4952711"/>
            <a:ext cx="2871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656667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Redes Sociais</a:t>
            </a:r>
            <a:endParaRPr kumimoji="0" lang="pt-PT" sz="1100" b="0" i="0" u="none" strike="noStrike" kern="0" cap="none" spc="0" normalizeH="0" baseline="0" noProof="0" dirty="0">
              <a:ln>
                <a:noFill/>
              </a:ln>
              <a:solidFill>
                <a:srgbClr val="656667"/>
              </a:solidFill>
              <a:effectLst/>
              <a:uLnTx/>
              <a:uFillTx/>
              <a:latin typeface="Euphemia" panose="020B0503040102020104" pitchFamily="34" charset="0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62109" r="62399" b="5058"/>
          <a:stretch/>
        </p:blipFill>
        <p:spPr>
          <a:xfrm>
            <a:off x="746031" y="1890279"/>
            <a:ext cx="1701620" cy="12585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9659" y="2856418"/>
            <a:ext cx="13211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656667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Jogos</a:t>
            </a:r>
            <a:endParaRPr kumimoji="0" lang="pt-PT" sz="1100" b="0" i="0" u="none" strike="noStrike" kern="0" cap="none" spc="0" normalizeH="0" baseline="0" noProof="0" dirty="0">
              <a:ln>
                <a:noFill/>
              </a:ln>
              <a:solidFill>
                <a:srgbClr val="656667"/>
              </a:solidFill>
              <a:effectLst/>
              <a:uLnTx/>
              <a:uFillTx/>
              <a:latin typeface="Euphemia" panose="020B0503040102020104" pitchFamily="34" charset="0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2" t="49510" r="10890" b="13061"/>
          <a:stretch/>
        </p:blipFill>
        <p:spPr>
          <a:xfrm>
            <a:off x="2689131" y="782130"/>
            <a:ext cx="1701620" cy="12879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61537" y="887157"/>
            <a:ext cx="18806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656667"/>
                </a:solidFill>
                <a:effectLst/>
                <a:highlight>
                  <a:srgbClr val="B0E0E6"/>
                </a:highlight>
                <a:uLnTx/>
                <a:uFillTx/>
                <a:latin typeface="Euphemia" panose="020B0503040102020104" pitchFamily="34" charset="0"/>
                <a:sym typeface="Nixie One"/>
              </a:rPr>
              <a:t>Relações</a:t>
            </a:r>
            <a:endParaRPr kumimoji="0" lang="pt-PT" sz="1100" b="0" i="0" u="none" strike="noStrike" kern="0" cap="none" spc="0" normalizeH="0" baseline="0" noProof="0" dirty="0">
              <a:ln>
                <a:noFill/>
              </a:ln>
              <a:solidFill>
                <a:srgbClr val="656667"/>
              </a:solidFill>
              <a:effectLst/>
              <a:uLnTx/>
              <a:uFillTx/>
              <a:latin typeface="Euphemia" panose="020B0503040102020104" pitchFamily="34" charset="0"/>
            </a:endParaRP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0" t="39344" r="14063" b="20316"/>
          <a:stretch/>
        </p:blipFill>
        <p:spPr>
          <a:xfrm>
            <a:off x="5152931" y="1076388"/>
            <a:ext cx="1701620" cy="13239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08137" y="756730"/>
            <a:ext cx="1484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200" kern="0" dirty="0">
                <a:solidFill>
                  <a:srgbClr val="656667"/>
                </a:solidFill>
                <a:highlight>
                  <a:srgbClr val="B0E0E6"/>
                </a:highlight>
                <a:latin typeface="Euphemia" panose="020B0503040102020104" pitchFamily="34" charset="0"/>
                <a:sym typeface="Nixie One"/>
              </a:rPr>
              <a:t>Adição</a:t>
            </a:r>
            <a:endParaRPr kumimoji="0" lang="pt-PT" sz="1100" b="0" i="0" u="none" strike="noStrike" kern="0" cap="none" spc="0" normalizeH="0" baseline="0" noProof="0" dirty="0">
              <a:ln>
                <a:noFill/>
              </a:ln>
              <a:solidFill>
                <a:srgbClr val="656667"/>
              </a:solidFill>
              <a:effectLst/>
              <a:uLnTx/>
              <a:uFillTx/>
              <a:latin typeface="Euphemia" panose="020B0503040102020104" pitchFamily="34" charset="0"/>
            </a:endParaRPr>
          </a:p>
        </p:txBody>
      </p:sp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5772" b="26480"/>
          <a:stretch/>
        </p:blipFill>
        <p:spPr>
          <a:xfrm>
            <a:off x="8280400" y="4140200"/>
            <a:ext cx="1714500" cy="1244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499159" y="4952710"/>
            <a:ext cx="1133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200" kern="0" dirty="0">
                <a:solidFill>
                  <a:srgbClr val="656667"/>
                </a:solidFill>
                <a:highlight>
                  <a:srgbClr val="B0E0E6"/>
                </a:highlight>
                <a:latin typeface="Euphemia" panose="020B0503040102020104" pitchFamily="34" charset="0"/>
                <a:sym typeface="Nixie One"/>
              </a:rPr>
              <a:t>Links</a:t>
            </a:r>
            <a:endParaRPr kumimoji="0" lang="pt-PT" sz="1100" b="0" u="none" strike="noStrike" kern="0" cap="none" spc="0" normalizeH="0" baseline="0" noProof="0" dirty="0">
              <a:ln>
                <a:noFill/>
              </a:ln>
              <a:solidFill>
                <a:srgbClr val="656667"/>
              </a:solidFill>
              <a:effectLst/>
              <a:uLnTx/>
              <a:uFillTx/>
              <a:latin typeface="Euphemia" panose="020B0503040102020104" pitchFamily="34" charset="0"/>
            </a:endParaRPr>
          </a:p>
        </p:txBody>
      </p:sp>
      <p:pic>
        <p:nvPicPr>
          <p:cNvPr id="7170" name="Picture 2" descr="http://www.internetsegura.pt/sites/all/themes/bootstrap/bootstrap_subtheme/images/quiz_botao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931" y="2601622"/>
            <a:ext cx="1525500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internetsegura.pt/sites/all/themes/bootstrap/bootstrap_subtheme/images/atendimento_2.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2" b="13497"/>
          <a:stretch/>
        </p:blipFill>
        <p:spPr bwMode="auto">
          <a:xfrm>
            <a:off x="7842019" y="856905"/>
            <a:ext cx="1451206" cy="124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915081" y="898588"/>
            <a:ext cx="1846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200" kern="0" noProof="0" dirty="0">
                <a:solidFill>
                  <a:srgbClr val="656667"/>
                </a:solidFill>
                <a:highlight>
                  <a:srgbClr val="B0E0E6"/>
                </a:highlight>
                <a:latin typeface="Euphemia" panose="020B0503040102020104" pitchFamily="34" charset="0"/>
                <a:sym typeface="Nixie One"/>
              </a:rPr>
              <a:t>Dúvidas?</a:t>
            </a:r>
            <a:endParaRPr kumimoji="0" lang="pt-PT" sz="1100" b="0" i="0" u="none" strike="noStrike" kern="0" cap="none" spc="0" normalizeH="0" baseline="0" noProof="0" dirty="0">
              <a:ln>
                <a:noFill/>
              </a:ln>
              <a:solidFill>
                <a:srgbClr val="656667"/>
              </a:solidFill>
              <a:effectLst/>
              <a:uLnTx/>
              <a:uFillTx/>
              <a:latin typeface="Euphemia" panose="020B05030401020201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18721" y="3275297"/>
            <a:ext cx="1686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200" kern="0" noProof="0" dirty="0">
                <a:solidFill>
                  <a:srgbClr val="656667"/>
                </a:solidFill>
                <a:highlight>
                  <a:srgbClr val="B0E0E6"/>
                </a:highlight>
                <a:latin typeface="Euphemia" panose="020B0503040102020104" pitchFamily="34" charset="0"/>
                <a:sym typeface="Nixie One"/>
              </a:rPr>
              <a:t>Desafio!</a:t>
            </a:r>
            <a:endParaRPr kumimoji="0" lang="pt-PT" sz="1100" b="0" i="0" u="none" strike="noStrike" kern="0" cap="none" spc="0" normalizeH="0" baseline="0" noProof="0" dirty="0">
              <a:ln>
                <a:noFill/>
              </a:ln>
              <a:solidFill>
                <a:srgbClr val="656667"/>
              </a:solidFill>
              <a:effectLst/>
              <a:uLnTx/>
              <a:uFillTx/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70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Redes</a:t>
            </a:r>
            <a:r>
              <a:rPr lang="en-US" dirty="0"/>
              <a:t> </a:t>
            </a:r>
            <a:r>
              <a:rPr lang="en-US" dirty="0" err="1"/>
              <a:t>Sociais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8262" b="17157"/>
          <a:stretch/>
        </p:blipFill>
        <p:spPr>
          <a:xfrm>
            <a:off x="1504646" y="1409700"/>
            <a:ext cx="5930782" cy="364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63"/>
          <p:cNvSpPr txBox="1">
            <a:spLocks/>
          </p:cNvSpPr>
          <p:nvPr/>
        </p:nvSpPr>
        <p:spPr>
          <a:xfrm>
            <a:off x="685800" y="5298046"/>
            <a:ext cx="6838528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sz="2400" dirty="0">
                <a:solidFill>
                  <a:srgbClr val="419797"/>
                </a:solidFill>
              </a:rPr>
              <a:t>Descobre riscos de diferentes plataformas e como protegeres o teu perfil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74100" y="5237954"/>
            <a:ext cx="2755900" cy="1106492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>
                <a:solidFill>
                  <a:srgbClr val="CCE2EF"/>
                </a:solidFill>
              </a:rPr>
              <a:t>Continuar</a:t>
            </a:r>
            <a:endParaRPr lang="pt-PT" dirty="0">
              <a:solidFill>
                <a:srgbClr val="CCE2EF"/>
              </a:solidFill>
            </a:endParaRPr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9182100" y="4197316"/>
            <a:ext cx="1739900" cy="698568"/>
          </a:xfrm>
          <a:prstGeom prst="roundRect">
            <a:avLst>
              <a:gd name="adj" fmla="val 30392"/>
            </a:avLst>
          </a:prstGeom>
          <a:gradFill flip="none" rotWithShape="1">
            <a:gsLst>
              <a:gs pos="0">
                <a:srgbClr val="419797">
                  <a:shade val="30000"/>
                  <a:satMod val="115000"/>
                </a:srgbClr>
              </a:gs>
              <a:gs pos="50000">
                <a:srgbClr val="419797">
                  <a:shade val="67500"/>
                  <a:satMod val="115000"/>
                </a:srgbClr>
              </a:gs>
              <a:gs pos="100000">
                <a:srgbClr val="419797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656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Regressar</a:t>
            </a:r>
            <a:endParaRPr lang="pt-PT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6543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1"/>
  <p:tag name="ARTICULATE_REFERENCE_ID" val="9b354c34-2870-4b22-abb3-596aeb2a44dc"/>
  <p:tag name="ARTICULATE_SLIDE_COUNT" val="8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TAG_BACKING_FORM_KEY" val="2100242-c:\users\tom\desktop\free templates\office\office exploration.pptx"/>
  <p:tag name="ARTICULATE_PRESENTER_VERSION" val="7"/>
  <p:tag name="ARTICULATE_USED_PAGE_ORIENTATION" val="1"/>
  <p:tag name="ARTICULATE_USED_PAGE_SIZE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8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9"/>
  <p:tag name="ARTICULATE_USED_LAYOUT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60"/>
  <p:tag name="ARTICULATE_USED_LAYOUT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61"/>
  <p:tag name="ARTICULATE_USED_LAYOUT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62"/>
  <p:tag name="ARTICULATE_USED_LAYOUT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63"/>
  <p:tag name="ARTICULATE_USED_LAYOUT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915df8c7-0219-4ca6-bffb-2f7fbba0ff86"/>
  <p:tag name="ARTICULATE_SLIDE_PAUSE" val="1"/>
  <p:tag name="ARTICULATE_LOCK_SLIDE" val="0"/>
  <p:tag name="ARTICULATE_HIDE_SLIDE" val="0"/>
  <p:tag name="ARTICULATE_PLAYER_CONTROL_PREVIOUS" val="False"/>
  <p:tag name="ARTICULATE_PLAYER_CONTROL_NEXT" val="False"/>
  <p:tag name="AUDIO_ID" val="257"/>
  <p:tag name="ARTICULATE_USED_LAYOUT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1538</Words>
  <Application>Microsoft Office PowerPoint</Application>
  <PresentationFormat>Ecrã Panorâmico</PresentationFormat>
  <Paragraphs>275</Paragraphs>
  <Slides>46</Slides>
  <Notes>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13</vt:i4>
      </vt:variant>
      <vt:variant>
        <vt:lpstr>Tema</vt:lpstr>
      </vt:variant>
      <vt:variant>
        <vt:i4>12</vt:i4>
      </vt:variant>
      <vt:variant>
        <vt:lpstr>Títulos dos diapositivos</vt:lpstr>
      </vt:variant>
      <vt:variant>
        <vt:i4>46</vt:i4>
      </vt:variant>
    </vt:vector>
  </HeadingPairs>
  <TitlesOfParts>
    <vt:vector size="71" baseType="lpstr">
      <vt:lpstr>Arial</vt:lpstr>
      <vt:lpstr>Calibri</vt:lpstr>
      <vt:lpstr>Courier New</vt:lpstr>
      <vt:lpstr>Euphemia</vt:lpstr>
      <vt:lpstr>Lato</vt:lpstr>
      <vt:lpstr>Maiandra GD</vt:lpstr>
      <vt:lpstr>Merriweather</vt:lpstr>
      <vt:lpstr>Nixie One</vt:lpstr>
      <vt:lpstr>Open Sans</vt:lpstr>
      <vt:lpstr>Raleway</vt:lpstr>
      <vt:lpstr>Segoe UI</vt:lpstr>
      <vt:lpstr>Trebuchet MS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Redes Sociais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Jogos Online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Relações Online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Orientações</vt:lpstr>
      <vt:lpstr>Adição Online</vt:lpstr>
      <vt:lpstr>Apresentação do PowerPoint</vt:lpstr>
      <vt:lpstr>Apresentação do PowerPoint</vt:lpstr>
      <vt:lpstr>Apresentação do PowerPoint</vt:lpstr>
      <vt:lpstr>Contacta o Chat da Linha Internet Segura</vt:lpstr>
      <vt:lpstr>Desafio</vt:lpstr>
      <vt:lpstr>Links do CIS.PT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Kuhlmann</dc:creator>
  <cp:lastModifiedBy>Sofia Rasgado</cp:lastModifiedBy>
  <cp:revision>64</cp:revision>
  <dcterms:created xsi:type="dcterms:W3CDTF">2015-11-23T17:19:33Z</dcterms:created>
  <dcterms:modified xsi:type="dcterms:W3CDTF">2019-12-17T18:08:21Z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29D5E09F-DE5B-499F-AB6A-C890EF97E99D</vt:lpwstr>
  </property>
  <property fmtid="{D5CDD505-2E9C-101B-9397-08002B2CF9AE}" pid="3" name="ArticulatePath">
    <vt:lpwstr>Presentation1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ProjectFull">
    <vt:lpwstr>C:\Users\Tom\Desktop\free templates\office\Office Exploration.ppta</vt:lpwstr>
  </property>
</Properties>
</file>