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9"/>
  </p:notesMasterIdLst>
  <p:sldIdLst>
    <p:sldId id="310" r:id="rId3"/>
    <p:sldId id="311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256" r:id="rId54"/>
    <p:sldId id="257" r:id="rId55"/>
    <p:sldId id="258" r:id="rId56"/>
    <p:sldId id="259" r:id="rId57"/>
    <p:sldId id="260" r:id="rId58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1F8B48-0A05-435D-A6E6-20E86778B73F}" type="datetimeFigureOut">
              <a:rPr lang="pt-PT" smtClean="0"/>
              <a:t>17-12-2019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68BF8-55A1-4122-9932-8F05B79E540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94508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nc-nd/4.0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 trabalho está licenciado com uma Licença </a:t>
            </a:r>
            <a:r>
              <a:rPr lang="pt-PT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Creative </a:t>
            </a:r>
            <a:r>
              <a:rPr lang="pt-PT" sz="11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Commons</a:t>
            </a:r>
            <a:r>
              <a:rPr lang="pt-PT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- Atribuição-</a:t>
            </a:r>
            <a:r>
              <a:rPr lang="pt-PT" sz="11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NãoComercial</a:t>
            </a:r>
            <a:r>
              <a:rPr lang="pt-PT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-</a:t>
            </a:r>
            <a:r>
              <a:rPr lang="pt-PT" sz="11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SemDerivações</a:t>
            </a:r>
            <a:r>
              <a:rPr lang="pt-PT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4.0 Internacional</a:t>
            </a:r>
            <a:r>
              <a:rPr lang="pt-PT" sz="1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711749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77062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311605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8737999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8169698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870936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iglet" panose="020B0604020202020204" charset="0"/>
              </a:rPr>
              <a:t>Salvo autorização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iglet" panose="020B0604020202020204" charset="0"/>
              </a:rPr>
              <a:t>parental explícita, os menores de 16 anos, não podem utilizar serviços como Facebook, Whatsapp, Youtube, </a:t>
            </a:r>
            <a:r>
              <a:rPr lang="pt-PT" sz="1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iglet" panose="020B0604020202020204" charset="0"/>
              </a:rPr>
              <a:t>Spotify</a:t>
            </a:r>
            <a:r>
              <a:rPr lang="pt-PT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iglet" panose="020B060402020202020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iglet" panose="020B0604020202020204" charset="0"/>
              </a:rPr>
              <a:t>etc…</a:t>
            </a:r>
            <a:endParaRPr kumimoji="0" lang="pt-PT" sz="11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niglet" panose="020B0604020202020204" charset="0"/>
              <a:sym typeface="Arial"/>
            </a:endParaRP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7427471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4845007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445784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8347871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142207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71100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25418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4379687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5388468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758929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5238481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1238121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5357101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04733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34987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4602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50838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1049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221912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884493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803606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8577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836426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387694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FB927B-3FE8-49D8-87CF-3552936C3F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252CEA2-7D96-4B2C-95FB-73ABA8609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BCD2BC6A-C833-426B-BF59-2197EB3A6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29CB7-BF6F-4AF2-A94E-3A8E23A40344}" type="datetimeFigureOut">
              <a:rPr lang="pt-PT" smtClean="0"/>
              <a:t>17-12-2019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0D82FE3A-BB9B-4102-A63F-C30F506FE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3FF2A37-7995-4E29-B745-87E1055E3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B3FE4-B6C2-4C38-9732-592582B6073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2773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0F2762-6081-4921-9534-577944D13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39C36C93-8E95-4EEC-8843-FD008B0A83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1BCAA3EE-5451-4359-A75D-A584092BC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29CB7-BF6F-4AF2-A94E-3A8E23A40344}" type="datetimeFigureOut">
              <a:rPr lang="pt-PT" smtClean="0"/>
              <a:t>17-12-2019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3CAD475-9C4C-4F73-AA57-F034DBF31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AF845FD-2E51-4EBA-82E9-657EA4751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B3FE4-B6C2-4C38-9732-592582B6073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39749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5578182-0678-469C-90A6-A6190F8236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B1E5232C-8160-41E8-9CAE-EDC3C04995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6A488A64-B66B-4DEC-AAFC-BF3EA460D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29CB7-BF6F-4AF2-A94E-3A8E23A40344}" type="datetimeFigureOut">
              <a:rPr lang="pt-PT" smtClean="0"/>
              <a:t>17-12-2019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4E3CC3B-3505-44E2-8DB2-8E2B99C79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BD3B977-D62E-44CD-9914-624AD4BB6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B3FE4-B6C2-4C38-9732-592582B6073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85666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9" descr="comic-04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0"/>
          <p:cNvSpPr/>
          <p:nvPr/>
        </p:nvSpPr>
        <p:spPr>
          <a:xfrm>
            <a:off x="1753700" y="1228300"/>
            <a:ext cx="8548867" cy="5214133"/>
          </a:xfrm>
          <a:custGeom>
            <a:avLst/>
            <a:gdLst/>
            <a:ahLst/>
            <a:cxnLst/>
            <a:rect l="0" t="0" r="0" b="0"/>
            <a:pathLst>
              <a:path w="256466" h="156424" extrusionOk="0">
                <a:moveTo>
                  <a:pt x="39612" y="0"/>
                </a:moveTo>
                <a:lnTo>
                  <a:pt x="39612" y="26023"/>
                </a:lnTo>
                <a:lnTo>
                  <a:pt x="0" y="23918"/>
                </a:lnTo>
                <a:lnTo>
                  <a:pt x="40190" y="61876"/>
                </a:lnTo>
                <a:lnTo>
                  <a:pt x="40190" y="156424"/>
                </a:lnTo>
                <a:lnTo>
                  <a:pt x="256466" y="139076"/>
                </a:lnTo>
                <a:lnTo>
                  <a:pt x="248659" y="1995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11" name="Shape 11"/>
          <p:cNvSpPr/>
          <p:nvPr/>
        </p:nvSpPr>
        <p:spPr>
          <a:xfrm>
            <a:off x="1347300" y="821900"/>
            <a:ext cx="8548867" cy="5214133"/>
          </a:xfrm>
          <a:custGeom>
            <a:avLst/>
            <a:gdLst/>
            <a:ahLst/>
            <a:cxnLst/>
            <a:rect l="0" t="0" r="0" b="0"/>
            <a:pathLst>
              <a:path w="256466" h="156424" extrusionOk="0">
                <a:moveTo>
                  <a:pt x="39612" y="0"/>
                </a:moveTo>
                <a:lnTo>
                  <a:pt x="39612" y="26023"/>
                </a:lnTo>
                <a:lnTo>
                  <a:pt x="0" y="23918"/>
                </a:lnTo>
                <a:lnTo>
                  <a:pt x="40190" y="61876"/>
                </a:lnTo>
                <a:lnTo>
                  <a:pt x="40190" y="156424"/>
                </a:lnTo>
                <a:lnTo>
                  <a:pt x="256466" y="139076"/>
                </a:lnTo>
                <a:lnTo>
                  <a:pt x="248659" y="1995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/>
            <a:headEnd type="none" w="lg" len="lg"/>
            <a:tailEnd type="none" w="lg" len="lg"/>
          </a:ln>
        </p:spPr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3429500" y="2758167"/>
            <a:ext cx="5695600" cy="1546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8533"/>
            </a:lvl1pPr>
            <a:lvl2pPr lvl="1">
              <a:spcBef>
                <a:spcPts val="0"/>
              </a:spcBef>
              <a:buSzPct val="100000"/>
              <a:defRPr sz="8533"/>
            </a:lvl2pPr>
            <a:lvl3pPr lvl="2">
              <a:spcBef>
                <a:spcPts val="0"/>
              </a:spcBef>
              <a:buSzPct val="100000"/>
              <a:defRPr sz="8533"/>
            </a:lvl3pPr>
            <a:lvl4pPr lvl="3">
              <a:spcBef>
                <a:spcPts val="0"/>
              </a:spcBef>
              <a:buSzPct val="100000"/>
              <a:defRPr sz="8533"/>
            </a:lvl4pPr>
            <a:lvl5pPr lvl="4">
              <a:spcBef>
                <a:spcPts val="0"/>
              </a:spcBef>
              <a:buSzPct val="100000"/>
              <a:defRPr sz="8533"/>
            </a:lvl5pPr>
            <a:lvl6pPr lvl="5">
              <a:spcBef>
                <a:spcPts val="0"/>
              </a:spcBef>
              <a:buSzPct val="100000"/>
              <a:defRPr sz="8533"/>
            </a:lvl6pPr>
            <a:lvl7pPr lvl="6">
              <a:spcBef>
                <a:spcPts val="0"/>
              </a:spcBef>
              <a:buSzPct val="100000"/>
              <a:defRPr sz="8533"/>
            </a:lvl7pPr>
            <a:lvl8pPr lvl="7">
              <a:spcBef>
                <a:spcPts val="0"/>
              </a:spcBef>
              <a:buSzPct val="100000"/>
              <a:defRPr sz="8533"/>
            </a:lvl8pPr>
            <a:lvl9pPr lvl="8">
              <a:spcBef>
                <a:spcPts val="0"/>
              </a:spcBef>
              <a:buSzPct val="100000"/>
              <a:defRPr sz="85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86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hape 14" descr="comic-04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15"/>
          <p:cNvSpPr/>
          <p:nvPr/>
        </p:nvSpPr>
        <p:spPr>
          <a:xfrm rot="169468" flipH="1">
            <a:off x="4811963" y="861594"/>
            <a:ext cx="6997300" cy="5079375"/>
          </a:xfrm>
          <a:prstGeom prst="wedgeEllipseCallout">
            <a:avLst>
              <a:gd name="adj1" fmla="val -42509"/>
              <a:gd name="adj2" fmla="val 62980"/>
            </a:avLst>
          </a:prstGeom>
          <a:solidFill>
            <a:srgbClr val="001936">
              <a:alpha val="2192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16" name="Shape 16"/>
          <p:cNvSpPr/>
          <p:nvPr/>
        </p:nvSpPr>
        <p:spPr>
          <a:xfrm rot="169468" flipH="1">
            <a:off x="4507163" y="556794"/>
            <a:ext cx="6997300" cy="5079375"/>
          </a:xfrm>
          <a:prstGeom prst="wedgeEllipseCallout">
            <a:avLst>
              <a:gd name="adj1" fmla="val -42509"/>
              <a:gd name="adj2" fmla="val 62980"/>
            </a:avLst>
          </a:pr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17" name="Shape 17"/>
          <p:cNvSpPr txBox="1">
            <a:spLocks noGrp="1"/>
          </p:cNvSpPr>
          <p:nvPr>
            <p:ph type="ctrTitle"/>
          </p:nvPr>
        </p:nvSpPr>
        <p:spPr>
          <a:xfrm>
            <a:off x="5468167" y="2212733"/>
            <a:ext cx="5023200" cy="154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4800"/>
            </a:lvl1pPr>
            <a:lvl2pPr lvl="1" algn="ctr" rtl="0">
              <a:spcBef>
                <a:spcPts val="0"/>
              </a:spcBef>
              <a:buSzPct val="100000"/>
              <a:defRPr sz="4800"/>
            </a:lvl2pPr>
            <a:lvl3pPr lvl="2" algn="ctr" rtl="0">
              <a:spcBef>
                <a:spcPts val="0"/>
              </a:spcBef>
              <a:buSzPct val="100000"/>
              <a:defRPr sz="4800"/>
            </a:lvl3pPr>
            <a:lvl4pPr lvl="3" algn="ctr" rtl="0">
              <a:spcBef>
                <a:spcPts val="0"/>
              </a:spcBef>
              <a:buSzPct val="100000"/>
              <a:defRPr sz="4800"/>
            </a:lvl4pPr>
            <a:lvl5pPr lvl="4" algn="ctr" rtl="0">
              <a:spcBef>
                <a:spcPts val="0"/>
              </a:spcBef>
              <a:buSzPct val="100000"/>
              <a:defRPr sz="4800"/>
            </a:lvl5pPr>
            <a:lvl6pPr lvl="5" algn="ctr" rtl="0">
              <a:spcBef>
                <a:spcPts val="0"/>
              </a:spcBef>
              <a:buSzPct val="100000"/>
              <a:defRPr sz="4800"/>
            </a:lvl6pPr>
            <a:lvl7pPr lvl="6" algn="ctr" rtl="0">
              <a:spcBef>
                <a:spcPts val="0"/>
              </a:spcBef>
              <a:buSzPct val="100000"/>
              <a:defRPr sz="4800"/>
            </a:lvl7pPr>
            <a:lvl8pPr lvl="7" algn="ctr" rtl="0">
              <a:spcBef>
                <a:spcPts val="0"/>
              </a:spcBef>
              <a:buSzPct val="100000"/>
              <a:defRPr sz="4800"/>
            </a:lvl8pPr>
            <a:lvl9pPr lvl="8" algn="ctr" rtl="0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ubTitle" idx="1"/>
          </p:nvPr>
        </p:nvSpPr>
        <p:spPr>
          <a:xfrm>
            <a:off x="5468167" y="3583533"/>
            <a:ext cx="5023200" cy="104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24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24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24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000000"/>
              </a:buClr>
              <a:buNone/>
              <a:defRPr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000000"/>
              </a:buClr>
              <a:buNone/>
              <a:defRPr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000000"/>
              </a:buClr>
              <a:buNone/>
              <a:defRPr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000000"/>
              </a:buClr>
              <a:buNone/>
              <a:defRPr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000000"/>
              </a:buClr>
              <a:buNone/>
              <a:defRPr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000000"/>
              </a:buClr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93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Shape 25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Shape 26"/>
          <p:cNvSpPr/>
          <p:nvPr/>
        </p:nvSpPr>
        <p:spPr>
          <a:xfrm>
            <a:off x="979467" y="1018001"/>
            <a:ext cx="10505333" cy="5580367"/>
          </a:xfrm>
          <a:custGeom>
            <a:avLst/>
            <a:gdLst/>
            <a:ahLst/>
            <a:cxnLst/>
            <a:rect l="0" t="0" r="0" b="0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27" name="Shape 27"/>
          <p:cNvSpPr/>
          <p:nvPr/>
        </p:nvSpPr>
        <p:spPr>
          <a:xfrm>
            <a:off x="674667" y="713201"/>
            <a:ext cx="10505333" cy="5580367"/>
          </a:xfrm>
          <a:custGeom>
            <a:avLst/>
            <a:gdLst/>
            <a:ahLst/>
            <a:cxnLst/>
            <a:rect l="0" t="0" r="0" b="0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/>
            <a:headEnd type="none" w="lg" len="lg"/>
            <a:tailEnd type="none" w="lg" len="lg"/>
          </a:ln>
        </p:spPr>
      </p: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 rot="161729">
            <a:off x="1301680" y="1169207"/>
            <a:ext cx="9373171" cy="1013517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1402733" y="2061255"/>
            <a:ext cx="10281200" cy="440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668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Shape 46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Shape 47"/>
          <p:cNvSpPr/>
          <p:nvPr/>
        </p:nvSpPr>
        <p:spPr>
          <a:xfrm>
            <a:off x="979467" y="1018001"/>
            <a:ext cx="10505333" cy="5580367"/>
          </a:xfrm>
          <a:custGeom>
            <a:avLst/>
            <a:gdLst/>
            <a:ahLst/>
            <a:cxnLst/>
            <a:rect l="0" t="0" r="0" b="0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48" name="Shape 48"/>
          <p:cNvSpPr/>
          <p:nvPr/>
        </p:nvSpPr>
        <p:spPr>
          <a:xfrm>
            <a:off x="674667" y="713201"/>
            <a:ext cx="10505333" cy="5580367"/>
          </a:xfrm>
          <a:custGeom>
            <a:avLst/>
            <a:gdLst/>
            <a:ahLst/>
            <a:cxnLst/>
            <a:rect l="0" t="0" r="0" b="0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/>
            <a:headEnd type="none" w="lg" len="lg"/>
            <a:tailEnd type="none" w="lg" len="lg"/>
          </a:ln>
        </p:spPr>
      </p:sp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 rot="161729">
            <a:off x="1301680" y="1169207"/>
            <a:ext cx="9373171" cy="1013517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85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Shape 56" descr="comic-03.png"/>
          <p:cNvPicPr preferRelativeResize="0"/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990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38145C-D75A-4433-8B9F-2BA3A6243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A7CB6E2-10AF-4E70-A5B5-FE200EE25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97F97B2E-93A6-42A5-A32A-10467AC51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29CB7-BF6F-4AF2-A94E-3A8E23A40344}" type="datetimeFigureOut">
              <a:rPr lang="pt-PT" smtClean="0"/>
              <a:t>17-12-2019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0F8D613-58B9-4AE5-B198-047B5264E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465CC3E-3E50-424D-922A-4F608DA21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B3FE4-B6C2-4C38-9732-592582B6073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10271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E64FC5-2BEB-4DAD-A9FE-4336ACF5B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76D7F4A6-96C5-447B-84BB-91BAF36E3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0C6CCC41-AA49-4914-99B3-6F9C85C6A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29CB7-BF6F-4AF2-A94E-3A8E23A40344}" type="datetimeFigureOut">
              <a:rPr lang="pt-PT" smtClean="0"/>
              <a:t>17-12-2019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D92B557-D4A3-4372-BDB8-B591D9EC1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0A555896-244E-4366-ABA9-D1BCAAA92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B3FE4-B6C2-4C38-9732-592582B6073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65394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77719A-647F-4FCB-9785-D2B97D4E5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504B33F-B5C7-47AC-8A59-C648D53E86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84223EB2-AF3A-4F7C-AD16-330DCD21E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AA12EC4D-B86C-4F6D-8908-D11F85877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29CB7-BF6F-4AF2-A94E-3A8E23A40344}" type="datetimeFigureOut">
              <a:rPr lang="pt-PT" smtClean="0"/>
              <a:t>17-12-2019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EB6EE058-1506-4B2B-9398-507EA6892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0EC1EAC0-F229-40B4-B8D5-2B8812E13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B3FE4-B6C2-4C38-9732-592582B6073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31644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16F769-CAD1-497D-8974-AD1F754B7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6533BE5C-814A-4FE0-B136-8C9E59D61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F24F47E6-0212-4A29-B42E-4B57B4E3E2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847B14BF-A2B0-4BC8-8513-FDE31ECB0A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0677C54F-C8FD-4A08-AE5D-2EEB6A05DA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D1699892-3C05-47D1-8AB4-E1658E720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29CB7-BF6F-4AF2-A94E-3A8E23A40344}" type="datetimeFigureOut">
              <a:rPr lang="pt-PT" smtClean="0"/>
              <a:t>17-12-2019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CB14F177-6572-4ADF-AE41-EFADB87C1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C585AD25-D997-466E-9514-AEDC2468E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B3FE4-B6C2-4C38-9732-592582B6073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23983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F4AD11-FA3A-4312-8A58-84AA20D4C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A9C5C885-AA95-4284-BFEA-385B3D123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29CB7-BF6F-4AF2-A94E-3A8E23A40344}" type="datetimeFigureOut">
              <a:rPr lang="pt-PT" smtClean="0"/>
              <a:t>17-12-2019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1679258C-0A08-419C-B498-C639BAD6F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949259DC-D128-46D5-B068-808625604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B3FE4-B6C2-4C38-9732-592582B6073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62735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DC74236C-44FA-487E-BA2E-65E7CA1BB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29CB7-BF6F-4AF2-A94E-3A8E23A40344}" type="datetimeFigureOut">
              <a:rPr lang="pt-PT" smtClean="0"/>
              <a:t>17-12-2019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4C7C8806-F8CB-4C80-991C-BB0F72973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693BE87D-4EBA-4E64-AE8C-10C2C4C03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B3FE4-B6C2-4C38-9732-592582B6073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66450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2DDECA-4C33-4D52-9CDF-88B45BEEA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DCA67F2-C7A7-470B-BBBB-B9A534448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887343F5-6FD3-4530-9747-AC69AC753D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19466802-6260-4F6F-92DC-B9DE2FC1B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29CB7-BF6F-4AF2-A94E-3A8E23A40344}" type="datetimeFigureOut">
              <a:rPr lang="pt-PT" smtClean="0"/>
              <a:t>17-12-2019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E4F7BF5D-874A-43BD-9B2C-A2B059AEC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62DED174-7737-4374-A6CF-C545E3033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B3FE4-B6C2-4C38-9732-592582B6073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77207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577E7D-1165-4EA7-AFA0-E710139B5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21316285-75BA-488E-90ED-BACA0AA4CB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93152221-9BD3-4A39-8A60-3D4FB1C6BF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60235FB5-ABC4-4A7F-A058-B2B9FC2F0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29CB7-BF6F-4AF2-A94E-3A8E23A40344}" type="datetimeFigureOut">
              <a:rPr lang="pt-PT" smtClean="0"/>
              <a:t>17-12-2019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F402B007-A1D0-43A5-9ADD-31C31C4E6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188887E1-FB8D-4652-8F2F-14F64D45E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B3FE4-B6C2-4C38-9732-592582B6073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84261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0DE015E0-700B-4E40-A235-022B4DD9E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84D1D65E-F3BA-4B70-A9D7-22D3E2CAD4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285863E-3AF6-48B0-B890-B643F129E4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F29CB7-BF6F-4AF2-A94E-3A8E23A40344}" type="datetimeFigureOut">
              <a:rPr lang="pt-PT" smtClean="0"/>
              <a:t>17-12-2019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CACBBAE-16AE-4990-92BF-79D82B3A06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912BC74-0F13-4297-A112-9CC3EEAC13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B3FE4-B6C2-4C38-9732-592582B6073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53556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E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 rot="161729">
            <a:off x="1301680" y="1169207"/>
            <a:ext cx="9373171" cy="10135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402733" y="2061255"/>
            <a:ext cx="10281200" cy="440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chemeClr val="dk1"/>
              </a:buClr>
              <a:buSzPct val="100000"/>
              <a:buFont typeface="Sniglet"/>
              <a:buChar char="×"/>
              <a:defRPr sz="30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480"/>
              </a:spcBef>
              <a:buClr>
                <a:schemeClr val="dk1"/>
              </a:buClr>
              <a:buSzPct val="100000"/>
              <a:buFont typeface="Sniglet"/>
              <a:buChar char="×"/>
              <a:defRPr sz="24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480"/>
              </a:spcBef>
              <a:buClr>
                <a:schemeClr val="dk1"/>
              </a:buClr>
              <a:buSzPct val="100000"/>
              <a:buFont typeface="Sniglet"/>
              <a:buChar char="×"/>
              <a:defRPr sz="24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360"/>
              </a:spcBef>
              <a:buClr>
                <a:schemeClr val="dk1"/>
              </a:buClr>
              <a:buSzPct val="1000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360"/>
              </a:spcBef>
              <a:buClr>
                <a:schemeClr val="dk1"/>
              </a:buClr>
              <a:buSzPct val="1000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360"/>
              </a:spcBef>
              <a:buClr>
                <a:schemeClr val="dk1"/>
              </a:buClr>
              <a:buSzPct val="1000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360"/>
              </a:spcBef>
              <a:buClr>
                <a:schemeClr val="dk1"/>
              </a:buClr>
              <a:buSzPct val="1000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360"/>
              </a:spcBef>
              <a:buClr>
                <a:schemeClr val="dk1"/>
              </a:buClr>
              <a:buSzPct val="1000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360"/>
              </a:spcBef>
              <a:buClr>
                <a:schemeClr val="dk1"/>
              </a:buClr>
              <a:buSzPct val="1000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8214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://www.internetsegura.pt/dia-da-internet-mais-segura-2018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hyperlink" Target="http://creativecommons.org/licenses/by-nc-nd/4.0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7.png"/><Relationship Id="rId4" Type="http://schemas.openxmlformats.org/officeDocument/2006/relationships/hyperlink" Target="https://www.youtube.com/watch?v=_Aaqakrnpgw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18" Type="http://schemas.openxmlformats.org/officeDocument/2006/relationships/image" Target="../media/image41.jpeg"/><Relationship Id="rId3" Type="http://schemas.openxmlformats.org/officeDocument/2006/relationships/image" Target="../media/image28.png"/><Relationship Id="rId21" Type="http://schemas.microsoft.com/office/2007/relationships/hdphoto" Target="../media/hdphoto8.wdp"/><Relationship Id="rId7" Type="http://schemas.openxmlformats.org/officeDocument/2006/relationships/image" Target="../media/image32.png"/><Relationship Id="rId12" Type="http://schemas.microsoft.com/office/2007/relationships/hdphoto" Target="../media/hdphoto7.wdp"/><Relationship Id="rId17" Type="http://schemas.openxmlformats.org/officeDocument/2006/relationships/image" Target="../media/image40.png"/><Relationship Id="rId2" Type="http://schemas.openxmlformats.org/officeDocument/2006/relationships/image" Target="../media/image12.png"/><Relationship Id="rId16" Type="http://schemas.openxmlformats.org/officeDocument/2006/relationships/image" Target="../media/image39.jpe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5" Type="http://schemas.openxmlformats.org/officeDocument/2006/relationships/image" Target="../media/image38.jpeg"/><Relationship Id="rId23" Type="http://schemas.openxmlformats.org/officeDocument/2006/relationships/image" Target="../media/image45.jpeg"/><Relationship Id="rId10" Type="http://schemas.microsoft.com/office/2007/relationships/hdphoto" Target="../media/hdphoto6.wdp"/><Relationship Id="rId19" Type="http://schemas.openxmlformats.org/officeDocument/2006/relationships/image" Target="../media/image42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7.png"/><Relationship Id="rId22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jpeg"/><Relationship Id="rId7" Type="http://schemas.openxmlformats.org/officeDocument/2006/relationships/image" Target="../media/image50.tm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9.tmp"/><Relationship Id="rId5" Type="http://schemas.microsoft.com/office/2007/relationships/hdphoto" Target="../media/hdphoto9.wdp"/><Relationship Id="rId4" Type="http://schemas.openxmlformats.org/officeDocument/2006/relationships/image" Target="../media/image48.jpeg"/><Relationship Id="rId9" Type="http://schemas.openxmlformats.org/officeDocument/2006/relationships/image" Target="../media/image52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mp"/><Relationship Id="rId2" Type="http://schemas.openxmlformats.org/officeDocument/2006/relationships/image" Target="../media/image53.tmp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10.wdp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microsoft.com/office/2007/relationships/hdphoto" Target="../media/hdphoto3.wdp"/><Relationship Id="rId7" Type="http://schemas.openxmlformats.org/officeDocument/2006/relationships/image" Target="../media/image6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www.saferinternetday.org/" TargetMode="Externa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microsoft.com/office/2007/relationships/hdphoto" Target="../media/hdphoto5.wdp"/><Relationship Id="rId7" Type="http://schemas.openxmlformats.org/officeDocument/2006/relationships/image" Target="../media/image75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10" Type="http://schemas.openxmlformats.org/officeDocument/2006/relationships/image" Target="../media/image78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s://www.youtube.com/watch?v=x37e3c6KnDs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microsoft.com/office/2007/relationships/hdphoto" Target="../media/hdphoto3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3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3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5.png"/><Relationship Id="rId4" Type="http://schemas.openxmlformats.org/officeDocument/2006/relationships/image" Target="../media/image8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3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1ucePKTCuQ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fvGzbkxDRW0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png"/><Relationship Id="rId4" Type="http://schemas.openxmlformats.org/officeDocument/2006/relationships/hyperlink" Target="https://linhaalerta.internetsegura.pt/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jpeg"/><Relationship Id="rId4" Type="http://schemas.openxmlformats.org/officeDocument/2006/relationships/hyperlink" Target="http://www.internetsegura.pt/linha-internet-segura" TargetMode="Externa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8.png"/><Relationship Id="rId7" Type="http://schemas.openxmlformats.org/officeDocument/2006/relationships/image" Target="../media/image100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youtube.com/user/PTinternetsegura/playlists" TargetMode="External"/><Relationship Id="rId5" Type="http://schemas.openxmlformats.org/officeDocument/2006/relationships/image" Target="../media/image99.png"/><Relationship Id="rId4" Type="http://schemas.openxmlformats.org/officeDocument/2006/relationships/hyperlink" Target="https://www.facebook.com/internetsegura.pt/" TargetMode="Externa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internetsegura.pt/photos/a.1090937434379010.1073741834.136223479850415/1092350617571025/?type=1&amp;theater" TargetMode="External"/><Relationship Id="rId13" Type="http://schemas.openxmlformats.org/officeDocument/2006/relationships/image" Target="../media/image107.png"/><Relationship Id="rId18" Type="http://schemas.openxmlformats.org/officeDocument/2006/relationships/hyperlink" Target="https://www.facebook.com/internetsegura.pt/photos/a.1090937434379010.1073741834.136223479850415/1093128887493198/?type=3&amp;theater" TargetMode="External"/><Relationship Id="rId3" Type="http://schemas.openxmlformats.org/officeDocument/2006/relationships/image" Target="../media/image102.png"/><Relationship Id="rId21" Type="http://schemas.openxmlformats.org/officeDocument/2006/relationships/image" Target="../media/image111.png"/><Relationship Id="rId7" Type="http://schemas.openxmlformats.org/officeDocument/2006/relationships/image" Target="../media/image104.png"/><Relationship Id="rId12" Type="http://schemas.openxmlformats.org/officeDocument/2006/relationships/hyperlink" Target="https://www.facebook.com/internetsegura.pt/photos/a.1090937434379010.1073741834.136223479850415/1092639540875466/?type=1&amp;theater" TargetMode="External"/><Relationship Id="rId17" Type="http://schemas.openxmlformats.org/officeDocument/2006/relationships/image" Target="../media/image109.png"/><Relationship Id="rId25" Type="http://schemas.openxmlformats.org/officeDocument/2006/relationships/image" Target="../media/image113.png"/><Relationship Id="rId2" Type="http://schemas.openxmlformats.org/officeDocument/2006/relationships/hyperlink" Target="https://www.facebook.com/internetsegura.pt/photos/a.1090937434379010.1073741834.136223479850415/1091659580973462/?type=1&amp;theater" TargetMode="External"/><Relationship Id="rId16" Type="http://schemas.openxmlformats.org/officeDocument/2006/relationships/hyperlink" Target="https://www.facebook.com/internetsegura.pt/photos/a.1090937434379010.1073741834.136223479850415/1091839090955511/?type=1&amp;theater" TargetMode="External"/><Relationship Id="rId20" Type="http://schemas.openxmlformats.org/officeDocument/2006/relationships/hyperlink" Target="https://www.facebook.com/internetsegura.pt/photos/a.1090937434379010.1073741834.136223479850415/1091659584306795/?type=1&amp;theater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facebook.com/internetsegura.pt/photos/a.1090937434379010.1073741834.136223479850415/1091659590973461/?type=1&amp;theater" TargetMode="External"/><Relationship Id="rId11" Type="http://schemas.openxmlformats.org/officeDocument/2006/relationships/image" Target="../media/image106.png"/><Relationship Id="rId24" Type="http://schemas.openxmlformats.org/officeDocument/2006/relationships/hyperlink" Target="https://www.facebook.com/internetsegura.pt/photos/a.1090937434379010.1073741834.136223479850415/1090993427706744/?type=1&amp;theater" TargetMode="External"/><Relationship Id="rId5" Type="http://schemas.openxmlformats.org/officeDocument/2006/relationships/image" Target="../media/image103.png"/><Relationship Id="rId15" Type="http://schemas.openxmlformats.org/officeDocument/2006/relationships/image" Target="../media/image108.png"/><Relationship Id="rId23" Type="http://schemas.openxmlformats.org/officeDocument/2006/relationships/image" Target="../media/image112.png"/><Relationship Id="rId10" Type="http://schemas.openxmlformats.org/officeDocument/2006/relationships/hyperlink" Target="https://www.facebook.com/internetsegura.pt/photos/a.1090937434379010.1073741834.136223479850415/1093226170816803/?type=1&amp;theater" TargetMode="External"/><Relationship Id="rId19" Type="http://schemas.openxmlformats.org/officeDocument/2006/relationships/image" Target="../media/image110.png"/><Relationship Id="rId4" Type="http://schemas.openxmlformats.org/officeDocument/2006/relationships/hyperlink" Target="https://www.facebook.com/internetsegura.pt/photos/a.1090937434379010.1073741834.136223479850415/1091659687640118/?type=1&amp;theater" TargetMode="External"/><Relationship Id="rId9" Type="http://schemas.openxmlformats.org/officeDocument/2006/relationships/image" Target="../media/image105.png"/><Relationship Id="rId14" Type="http://schemas.openxmlformats.org/officeDocument/2006/relationships/hyperlink" Target="https://www.facebook.com/internetsegura.pt/photos/a.1090937434379010.1073741834.136223479850415/1091838754288878" TargetMode="External"/><Relationship Id="rId22" Type="http://schemas.openxmlformats.org/officeDocument/2006/relationships/hyperlink" Target="https://www.facebook.com/internetsegura.pt/photos/a.1090937434379010.1073741834.136223479850415/1093128880826532/?type=3&amp;theater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forms/JyxRYPr6gTkjA6M63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5.png"/><Relationship Id="rId5" Type="http://schemas.openxmlformats.org/officeDocument/2006/relationships/hyperlink" Target="http://www.internetsegura.pt/" TargetMode="External"/><Relationship Id="rId4" Type="http://schemas.openxmlformats.org/officeDocument/2006/relationships/image" Target="../media/image1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linhaalerta.internetsegura.pt/" TargetMode="External"/><Relationship Id="rId3" Type="http://schemas.openxmlformats.org/officeDocument/2006/relationships/image" Target="../media/image20.png"/><Relationship Id="rId7" Type="http://schemas.openxmlformats.org/officeDocument/2006/relationships/image" Target="../media/image22.jpeg"/><Relationship Id="rId2" Type="http://schemas.openxmlformats.org/officeDocument/2006/relationships/hyperlink" Target="http://www.internetsegura.pt/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www.internetsegura.pt/linha-internet-segura" TargetMode="External"/><Relationship Id="rId5" Type="http://schemas.openxmlformats.org/officeDocument/2006/relationships/image" Target="../media/image21.png"/><Relationship Id="rId4" Type="http://schemas.openxmlformats.org/officeDocument/2006/relationships/hyperlink" Target="http://www.seguranet.pt/" TargetMode="External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betterinternetforkids.eu/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hyperlink" Target="http://betterinternetforkids.eu/" TargetMode="Externa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www.saferinternetday.org/" TargetMode="Externa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  <a:alpha val="8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magem de várias participações no Passatempo &quot;Aceita o Desafio 2018!&quot;">
            <a:hlinkClick r:id="rId3"/>
            <a:extLst>
              <a:ext uri="{FF2B5EF4-FFF2-40B4-BE49-F238E27FC236}">
                <a16:creationId xmlns:a16="http://schemas.microsoft.com/office/drawing/2014/main" id="{13B2C859-CEAB-4619-BDC6-835A1FEEA7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94" t="3410" r="994" b="3597"/>
          <a:stretch/>
        </p:blipFill>
        <p:spPr>
          <a:xfrm>
            <a:off x="4095420" y="213695"/>
            <a:ext cx="7929283" cy="564242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78DD1FE-E90E-4D12-B37B-133312BAB07C}"/>
              </a:ext>
            </a:extLst>
          </p:cNvPr>
          <p:cNvSpPr txBox="1"/>
          <p:nvPr/>
        </p:nvSpPr>
        <p:spPr>
          <a:xfrm>
            <a:off x="167297" y="1212965"/>
            <a:ext cx="3753224" cy="3621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pt-PT" sz="32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gers" panose="00000500000000000000" pitchFamily="2" charset="0"/>
                <a:cs typeface="Arial"/>
                <a:sym typeface="Arial"/>
              </a:rPr>
              <a:t>C</a:t>
            </a:r>
            <a:r>
              <a:rPr lang="pt-PT" sz="3200" kern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gers" panose="00000500000000000000" pitchFamily="2" charset="0"/>
                <a:cs typeface="Arial"/>
                <a:sym typeface="Arial"/>
              </a:rPr>
              <a:t>entro </a:t>
            </a:r>
            <a:r>
              <a:rPr lang="pt-PT" sz="32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gers" panose="00000500000000000000" pitchFamily="2" charset="0"/>
                <a:cs typeface="Arial"/>
                <a:sym typeface="Arial"/>
              </a:rPr>
              <a:t>I</a:t>
            </a:r>
            <a:r>
              <a:rPr lang="pt-PT" sz="3200" kern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gers" panose="00000500000000000000" pitchFamily="2" charset="0"/>
                <a:cs typeface="Arial"/>
                <a:sym typeface="Arial"/>
              </a:rPr>
              <a:t>nternet </a:t>
            </a:r>
            <a:r>
              <a:rPr lang="pt-PT" sz="32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gers" panose="00000500000000000000" pitchFamily="2" charset="0"/>
                <a:cs typeface="Arial"/>
                <a:sym typeface="Arial"/>
              </a:rPr>
              <a:t>S</a:t>
            </a:r>
            <a:r>
              <a:rPr lang="pt-PT" sz="3200" kern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gers" panose="00000500000000000000" pitchFamily="2" charset="0"/>
                <a:cs typeface="Arial"/>
                <a:sym typeface="Arial"/>
              </a:rPr>
              <a:t>egura</a:t>
            </a:r>
          </a:p>
          <a:p>
            <a:pPr algn="ctr" defTabSz="1219170"/>
            <a:r>
              <a:rPr lang="pt-PT" sz="2667" kern="0" dirty="0">
                <a:solidFill>
                  <a:srgbClr val="FFFFFF">
                    <a:lumMod val="85000"/>
                  </a:srgbClr>
                </a:solidFill>
                <a:latin typeface="Bangers" panose="00000500000000000000" pitchFamily="2" charset="0"/>
                <a:cs typeface="Arial"/>
                <a:sym typeface="Arial"/>
              </a:rPr>
              <a:t>Apresenta:</a:t>
            </a:r>
          </a:p>
          <a:p>
            <a:pPr algn="ctr" defTabSz="1219170"/>
            <a:endParaRPr lang="pt-PT" sz="2667" kern="0" dirty="0">
              <a:solidFill>
                <a:srgbClr val="FFFFFF">
                  <a:lumMod val="85000"/>
                </a:srgbClr>
              </a:solidFill>
              <a:latin typeface="Bangers" panose="00000500000000000000" pitchFamily="2" charset="0"/>
              <a:cs typeface="Arial"/>
              <a:sym typeface="Arial"/>
            </a:endParaRPr>
          </a:p>
          <a:p>
            <a:pPr algn="ctr" defTabSz="1219170"/>
            <a:endParaRPr lang="pt-PT" sz="2667" kern="0" dirty="0">
              <a:solidFill>
                <a:srgbClr val="FFFFFF">
                  <a:lumMod val="85000"/>
                </a:srgbClr>
              </a:solidFill>
              <a:latin typeface="Bangers" panose="00000500000000000000" pitchFamily="2" charset="0"/>
              <a:cs typeface="Arial"/>
              <a:sym typeface="Arial"/>
            </a:endParaRPr>
          </a:p>
          <a:p>
            <a:pPr algn="ctr" defTabSz="1219170"/>
            <a:r>
              <a:rPr lang="pt-PT" sz="3200" kern="0" dirty="0">
                <a:solidFill>
                  <a:srgbClr val="57A7B5">
                    <a:lumMod val="40000"/>
                    <a:lumOff val="60000"/>
                  </a:srgbClr>
                </a:solidFill>
                <a:latin typeface="Bangers" panose="00000500000000000000" pitchFamily="2" charset="0"/>
                <a:cs typeface="Arial"/>
                <a:sym typeface="Arial"/>
              </a:rPr>
              <a:t>Recurso Modular</a:t>
            </a:r>
          </a:p>
          <a:p>
            <a:pPr algn="ctr" defTabSz="1219170"/>
            <a:r>
              <a:rPr lang="pt-PT" sz="4267" kern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gers" panose="00000500000000000000" pitchFamily="2" charset="0"/>
                <a:cs typeface="Arial"/>
                <a:sym typeface="Arial"/>
              </a:rPr>
              <a:t>Dia da Internet </a:t>
            </a:r>
          </a:p>
          <a:p>
            <a:pPr algn="ctr" defTabSz="1219170"/>
            <a:r>
              <a:rPr lang="pt-PT" sz="4267" kern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gers" panose="00000500000000000000" pitchFamily="2" charset="0"/>
                <a:cs typeface="Arial"/>
                <a:sym typeface="Arial"/>
              </a:rPr>
              <a:t>+ Segura </a:t>
            </a:r>
            <a:r>
              <a:rPr lang="pt-PT" sz="4267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gers" panose="00000500000000000000" pitchFamily="2" charset="0"/>
                <a:cs typeface="Arial"/>
                <a:sym typeface="Arial"/>
              </a:rPr>
              <a:t>2018</a:t>
            </a:r>
            <a:endParaRPr lang="pt-PT" sz="3200" kern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gers" panose="00000500000000000000" pitchFamily="2" charset="0"/>
              <a:cs typeface="Arial"/>
              <a:sym typeface="Arial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C2D6E8CE-27F8-4F1B-9635-4A05850A2487}"/>
              </a:ext>
            </a:extLst>
          </p:cNvPr>
          <p:cNvGrpSpPr/>
          <p:nvPr/>
        </p:nvGrpSpPr>
        <p:grpSpPr>
          <a:xfrm>
            <a:off x="211716" y="5997111"/>
            <a:ext cx="6874648" cy="724248"/>
            <a:chOff x="2466575" y="4510667"/>
            <a:chExt cx="5155986" cy="543186"/>
          </a:xfrm>
        </p:grpSpPr>
        <p:sp>
          <p:nvSpPr>
            <p:cNvPr id="7" name="Rounded Rectangle 28">
              <a:extLst>
                <a:ext uri="{FF2B5EF4-FFF2-40B4-BE49-F238E27FC236}">
                  <a16:creationId xmlns:a16="http://schemas.microsoft.com/office/drawing/2014/main" id="{94EA1C69-48A3-441F-88A4-FBC1956DFCC5}"/>
                </a:ext>
              </a:extLst>
            </p:cNvPr>
            <p:cNvSpPr/>
            <p:nvPr/>
          </p:nvSpPr>
          <p:spPr>
            <a:xfrm>
              <a:off x="2466575" y="4510667"/>
              <a:ext cx="5155986" cy="543186"/>
            </a:xfrm>
            <a:prstGeom prst="roundRect">
              <a:avLst>
                <a:gd name="adj" fmla="val 8923"/>
              </a:avLst>
            </a:prstGeom>
            <a:solidFill>
              <a:schemeClr val="bg1"/>
            </a:solidFill>
            <a:ln>
              <a:solidFill>
                <a:schemeClr val="tx2">
                  <a:lumMod val="1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pt-PT" sz="1867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B1FF80F4-0E0A-462C-8146-317D8182D009}"/>
                </a:ext>
              </a:extLst>
            </p:cNvPr>
            <p:cNvGrpSpPr/>
            <p:nvPr/>
          </p:nvGrpSpPr>
          <p:grpSpPr>
            <a:xfrm>
              <a:off x="2657070" y="4581292"/>
              <a:ext cx="4774996" cy="401935"/>
              <a:chOff x="2758524" y="4581292"/>
              <a:chExt cx="4774996" cy="401935"/>
            </a:xfrm>
          </p:grpSpPr>
          <p:pic>
            <p:nvPicPr>
              <p:cNvPr id="9" name="Picture 2" descr="Logotipo Fundação para a CIência e a Tecnologia, I.P.">
                <a:extLst>
                  <a:ext uri="{FF2B5EF4-FFF2-40B4-BE49-F238E27FC236}">
                    <a16:creationId xmlns:a16="http://schemas.microsoft.com/office/drawing/2014/main" id="{6C4E9349-988C-4243-A88C-09239EEF30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/>
              <a:srcRect l="16769" t="25681" r="16769" b="25681"/>
              <a:stretch/>
            </p:blipFill>
            <p:spPr bwMode="auto">
              <a:xfrm>
                <a:off x="2758524" y="4609512"/>
                <a:ext cx="1635854" cy="3454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10" descr="Logotipo Inhope e Insafe">
                <a:extLst>
                  <a:ext uri="{FF2B5EF4-FFF2-40B4-BE49-F238E27FC236}">
                    <a16:creationId xmlns:a16="http://schemas.microsoft.com/office/drawing/2014/main" id="{9DB6E8DE-A3EB-4286-99E9-56392B15EE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32996" y="4581292"/>
                <a:ext cx="700314" cy="4019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3" descr="Logotipo de Cofinanciado pela União Europeia, do Mecanismo Interligar a Europa">
                <a:extLst>
                  <a:ext uri="{FF2B5EF4-FFF2-40B4-BE49-F238E27FC236}">
                    <a16:creationId xmlns:a16="http://schemas.microsoft.com/office/drawing/2014/main" id="{2AF025F3-9602-4685-9941-494279018C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771928" y="4657675"/>
                <a:ext cx="1761592" cy="2491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AA472DC1-B49F-4941-994A-0842FC470EAA}"/>
              </a:ext>
            </a:extLst>
          </p:cNvPr>
          <p:cNvGrpSpPr/>
          <p:nvPr/>
        </p:nvGrpSpPr>
        <p:grpSpPr>
          <a:xfrm>
            <a:off x="8198032" y="5997111"/>
            <a:ext cx="3744709" cy="724248"/>
            <a:chOff x="5859059" y="4495130"/>
            <a:chExt cx="2808532" cy="543186"/>
          </a:xfrm>
        </p:grpSpPr>
        <p:sp>
          <p:nvSpPr>
            <p:cNvPr id="15" name="Rounded Rectangle 28">
              <a:extLst>
                <a:ext uri="{FF2B5EF4-FFF2-40B4-BE49-F238E27FC236}">
                  <a16:creationId xmlns:a16="http://schemas.microsoft.com/office/drawing/2014/main" id="{766C070E-F111-4DB5-893B-26047E2BB07D}"/>
                </a:ext>
              </a:extLst>
            </p:cNvPr>
            <p:cNvSpPr/>
            <p:nvPr/>
          </p:nvSpPr>
          <p:spPr>
            <a:xfrm>
              <a:off x="5859059" y="4495130"/>
              <a:ext cx="2808531" cy="543186"/>
            </a:xfrm>
            <a:prstGeom prst="roundRect">
              <a:avLst>
                <a:gd name="adj" fmla="val 8923"/>
              </a:avLst>
            </a:prstGeom>
            <a:solidFill>
              <a:schemeClr val="bg1"/>
            </a:solidFill>
            <a:ln>
              <a:solidFill>
                <a:schemeClr val="tx2">
                  <a:lumMod val="1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 defTabSz="1219170"/>
              <a:endParaRPr lang="pt-PT" sz="1867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pic>
          <p:nvPicPr>
            <p:cNvPr id="1026" name="Picture 2" descr="Licença Creative Commons">
              <a:hlinkClick r:id="rId9"/>
              <a:extLst>
                <a:ext uri="{FF2B5EF4-FFF2-40B4-BE49-F238E27FC236}">
                  <a16:creationId xmlns:a16="http://schemas.microsoft.com/office/drawing/2014/main" id="{A5EC865B-E58E-45C5-BE10-24D0D3D875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0042" y="4619086"/>
              <a:ext cx="838200" cy="295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7AB7B422-6661-4089-8F42-BF96E4C8F8D6}"/>
                </a:ext>
              </a:extLst>
            </p:cNvPr>
            <p:cNvSpPr/>
            <p:nvPr/>
          </p:nvSpPr>
          <p:spPr>
            <a:xfrm>
              <a:off x="6788243" y="4512808"/>
              <a:ext cx="1879348" cy="4847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1219170"/>
              <a:r>
                <a:rPr lang="pt-PT" sz="1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  <a:hlinkClick r:id="rId9"/>
                </a:rPr>
                <a:t>Creative </a:t>
              </a:r>
              <a:r>
                <a:rPr lang="pt-PT" sz="12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  <a:hlinkClick r:id="rId9"/>
                </a:rPr>
                <a:t>Commons</a:t>
              </a:r>
              <a:r>
                <a:rPr lang="pt-PT" sz="1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  <a:hlinkClick r:id="rId9"/>
                </a:rPr>
                <a:t> - Atribuição-</a:t>
              </a:r>
              <a:r>
                <a:rPr lang="pt-PT" sz="12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  <a:hlinkClick r:id="rId9"/>
                </a:rPr>
                <a:t>NãoComercial</a:t>
              </a:r>
              <a:r>
                <a:rPr lang="pt-PT" sz="1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  <a:hlinkClick r:id="rId9"/>
                </a:rPr>
                <a:t>-</a:t>
              </a:r>
              <a:r>
                <a:rPr lang="pt-PT" sz="12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  <a:hlinkClick r:id="rId9"/>
                </a:rPr>
                <a:t>SemDerivações</a:t>
              </a:r>
              <a:r>
                <a:rPr lang="pt-PT" sz="1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  <a:hlinkClick r:id="rId9"/>
                </a:rPr>
                <a:t> 4.0 Internacional</a:t>
              </a:r>
              <a:endParaRPr lang="pt-PT" sz="12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235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1301680" y="785919"/>
            <a:ext cx="9373171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000000"/>
                </a:solidFill>
              </a:rPr>
              <a:t>Redes Sociais</a:t>
            </a:r>
          </a:p>
        </p:txBody>
      </p:sp>
      <p:sp>
        <p:nvSpPr>
          <p:cNvPr id="6" name="Shape 105">
            <a:extLst>
              <a:ext uri="{FF2B5EF4-FFF2-40B4-BE49-F238E27FC236}">
                <a16:creationId xmlns:a16="http://schemas.microsoft.com/office/drawing/2014/main" id="{3F7A07CF-D7B9-4A31-A3F4-26D8F1D45D7C}"/>
              </a:ext>
            </a:extLst>
          </p:cNvPr>
          <p:cNvSpPr txBox="1">
            <a:spLocks/>
          </p:cNvSpPr>
          <p:nvPr/>
        </p:nvSpPr>
        <p:spPr>
          <a:xfrm>
            <a:off x="1164152" y="5102419"/>
            <a:ext cx="9648227" cy="622663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O avô aceitou a amizade de um</a:t>
            </a:r>
          </a:p>
          <a:p>
            <a:pPr algn="ctr"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velho amigo do batalhão.</a:t>
            </a:r>
            <a:endParaRPr lang="en" sz="2400" kern="0" dirty="0">
              <a:solidFill>
                <a:srgbClr val="000000"/>
              </a:solidFill>
              <a:latin typeface="Sniglet" panose="020B060402020202020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A961D08-E3CB-44F9-882A-FD771C9704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50" b="50"/>
          <a:stretch/>
        </p:blipFill>
        <p:spPr>
          <a:xfrm>
            <a:off x="8982393" y="1292677"/>
            <a:ext cx="1920000" cy="1920000"/>
          </a:xfrm>
          <a:prstGeom prst="wedgeEllipseCallout">
            <a:avLst>
              <a:gd name="adj1" fmla="val -51213"/>
              <a:gd name="adj2" fmla="val 31373"/>
            </a:avLst>
          </a:prstGeom>
          <a:ln w="57150">
            <a:solidFill>
              <a:schemeClr val="tx1"/>
            </a:solidFill>
          </a:ln>
        </p:spPr>
      </p:pic>
      <p:pic>
        <p:nvPicPr>
          <p:cNvPr id="9" name="Imagem 8">
            <a:hlinkClick r:id="rId4"/>
            <a:extLst>
              <a:ext uri="{FF2B5EF4-FFF2-40B4-BE49-F238E27FC236}">
                <a16:creationId xmlns:a16="http://schemas.microsoft.com/office/drawing/2014/main" id="{A10B0935-E430-4AF2-9184-BCFCEC8DEE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9260" y="1713844"/>
            <a:ext cx="4893480" cy="34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8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1301680" y="934758"/>
            <a:ext cx="9373171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000000"/>
                </a:solidFill>
              </a:rPr>
              <a:t>Mas afinal o </a:t>
            </a:r>
            <a:r>
              <a:rPr lang="pt-PT" sz="4000" kern="0" dirty="0" err="1">
                <a:solidFill>
                  <a:srgbClr val="000000"/>
                </a:solidFill>
              </a:rPr>
              <a:t>Snap</a:t>
            </a:r>
            <a:r>
              <a:rPr lang="pt-PT" sz="4000" kern="0" dirty="0">
                <a:solidFill>
                  <a:srgbClr val="000000"/>
                </a:solidFill>
              </a:rPr>
              <a:t>chat e o </a:t>
            </a:r>
            <a:r>
              <a:rPr lang="pt-PT" sz="4000" kern="0" dirty="0" err="1">
                <a:solidFill>
                  <a:srgbClr val="000000"/>
                </a:solidFill>
              </a:rPr>
              <a:t>Tinder</a:t>
            </a:r>
            <a:r>
              <a:rPr lang="pt-PT" sz="4000" kern="0" dirty="0">
                <a:solidFill>
                  <a:srgbClr val="000000"/>
                </a:solidFill>
              </a:rPr>
              <a:t> não são iguais?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B23F0BE-5EA2-42DD-8591-243491C67E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8" r="2758"/>
          <a:stretch/>
        </p:blipFill>
        <p:spPr>
          <a:xfrm>
            <a:off x="8672815" y="2966303"/>
            <a:ext cx="1765309" cy="1765309"/>
          </a:xfrm>
          <a:prstGeom prst="wedgeEllipseCallout">
            <a:avLst>
              <a:gd name="adj1" fmla="val -54162"/>
              <a:gd name="adj2" fmla="val -32672"/>
            </a:avLst>
          </a:prstGeom>
          <a:ln w="57150">
            <a:solidFill>
              <a:schemeClr val="tx1"/>
            </a:solidFill>
          </a:ln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8850C80F-FDA1-4E9A-B716-668229382053}"/>
              </a:ext>
            </a:extLst>
          </p:cNvPr>
          <p:cNvGrpSpPr/>
          <p:nvPr/>
        </p:nvGrpSpPr>
        <p:grpSpPr>
          <a:xfrm>
            <a:off x="2791042" y="1957474"/>
            <a:ext cx="1307607" cy="1869079"/>
            <a:chOff x="1306286" y="1413863"/>
            <a:chExt cx="980705" cy="1401809"/>
          </a:xfrm>
        </p:grpSpPr>
        <p:sp>
          <p:nvSpPr>
            <p:cNvPr id="2" name="Retângulo: Cantos Arredondados 1">
              <a:extLst>
                <a:ext uri="{FF2B5EF4-FFF2-40B4-BE49-F238E27FC236}">
                  <a16:creationId xmlns:a16="http://schemas.microsoft.com/office/drawing/2014/main" id="{431BACFB-C93E-40A3-8196-BAA34A76728E}"/>
                </a:ext>
              </a:extLst>
            </p:cNvPr>
            <p:cNvSpPr/>
            <p:nvPr/>
          </p:nvSpPr>
          <p:spPr>
            <a:xfrm>
              <a:off x="1306286" y="1413863"/>
              <a:ext cx="980705" cy="1389024"/>
            </a:xfrm>
            <a:prstGeom prst="roundRect">
              <a:avLst/>
            </a:prstGeom>
            <a:solidFill>
              <a:schemeClr val="accent3">
                <a:lumMod val="50000"/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pt-PT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6" name="Picture 7" descr="Facebook">
              <a:extLst>
                <a:ext uri="{FF2B5EF4-FFF2-40B4-BE49-F238E27FC236}">
                  <a16:creationId xmlns:a16="http://schemas.microsoft.com/office/drawing/2014/main" id="{DD36A00B-A9B4-43E5-8E68-D9D985236C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8304" y="1495888"/>
              <a:ext cx="396000" cy="3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3" descr="Instagram">
              <a:extLst>
                <a:ext uri="{FF2B5EF4-FFF2-40B4-BE49-F238E27FC236}">
                  <a16:creationId xmlns:a16="http://schemas.microsoft.com/office/drawing/2014/main" id="{65F2CD36-91D1-4853-BC5F-9A5C47D6AE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4655" y="1988150"/>
              <a:ext cx="396000" cy="396000"/>
            </a:xfrm>
            <a:prstGeom prst="rect">
              <a:avLst/>
            </a:prstGeom>
            <a:noFill/>
            <a:ln w="285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35" descr="Youtube">
              <a:extLst>
                <a:ext uri="{FF2B5EF4-FFF2-40B4-BE49-F238E27FC236}">
                  <a16:creationId xmlns:a16="http://schemas.microsoft.com/office/drawing/2014/main" id="{B13D4ED0-4806-4E73-BC0A-BF99AFA347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8304" y="1988150"/>
              <a:ext cx="396000" cy="396000"/>
            </a:xfrm>
            <a:prstGeom prst="rect">
              <a:avLst/>
            </a:prstGeom>
            <a:noFill/>
            <a:ln w="285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Pinterest">
              <a:extLst>
                <a:ext uri="{FF2B5EF4-FFF2-40B4-BE49-F238E27FC236}">
                  <a16:creationId xmlns:a16="http://schemas.microsoft.com/office/drawing/2014/main" id="{9F70D50E-4B30-43DF-8ACA-EB5CF3CC38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4655" y="1497488"/>
              <a:ext cx="396000" cy="396000"/>
            </a:xfrm>
            <a:prstGeom prst="rect">
              <a:avLst/>
            </a:prstGeom>
            <a:noFill/>
            <a:ln w="285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EC7FCE8A-5DC9-46DF-BD3B-0883EC0EC442}"/>
                </a:ext>
              </a:extLst>
            </p:cNvPr>
            <p:cNvSpPr txBox="1"/>
            <p:nvPr/>
          </p:nvSpPr>
          <p:spPr>
            <a:xfrm>
              <a:off x="1481102" y="2377091"/>
              <a:ext cx="632625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defRPr/>
              </a:pPr>
              <a:r>
                <a:rPr lang="pt-PT" sz="1600" kern="0" dirty="0">
                  <a:solidFill>
                    <a:srgbClr val="FFFFFF"/>
                  </a:solidFill>
                  <a:latin typeface="Sniglet" panose="020B0604020202020204" charset="0"/>
                  <a:cs typeface="Arial"/>
                  <a:sym typeface="Arial"/>
                </a:rPr>
                <a:t>Redes</a:t>
              </a:r>
            </a:p>
            <a:p>
              <a:pPr algn="ctr" defTabSz="1219170">
                <a:defRPr/>
              </a:pPr>
              <a:r>
                <a:rPr lang="pt-PT" sz="1600" kern="0" dirty="0">
                  <a:solidFill>
                    <a:srgbClr val="FFFFFF"/>
                  </a:solidFill>
                  <a:latin typeface="Sniglet" panose="020B0604020202020204" charset="0"/>
                  <a:cs typeface="Arial"/>
                  <a:sym typeface="Arial"/>
                </a:rPr>
                <a:t>Sociais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33BC0F80-77E2-42AC-89B3-6FC8D62C62B2}"/>
              </a:ext>
            </a:extLst>
          </p:cNvPr>
          <p:cNvGrpSpPr/>
          <p:nvPr/>
        </p:nvGrpSpPr>
        <p:grpSpPr>
          <a:xfrm>
            <a:off x="4362433" y="1966551"/>
            <a:ext cx="984120" cy="1852033"/>
            <a:chOff x="1429076" y="3024025"/>
            <a:chExt cx="738090" cy="1389025"/>
          </a:xfrm>
        </p:grpSpPr>
        <p:sp>
          <p:nvSpPr>
            <p:cNvPr id="32" name="Retângulo: Cantos Arredondados 31">
              <a:extLst>
                <a:ext uri="{FF2B5EF4-FFF2-40B4-BE49-F238E27FC236}">
                  <a16:creationId xmlns:a16="http://schemas.microsoft.com/office/drawing/2014/main" id="{77681776-5388-4A8B-A43E-02C15502F533}"/>
                </a:ext>
              </a:extLst>
            </p:cNvPr>
            <p:cNvSpPr/>
            <p:nvPr/>
          </p:nvSpPr>
          <p:spPr>
            <a:xfrm>
              <a:off x="1429076" y="3024025"/>
              <a:ext cx="735126" cy="1389025"/>
            </a:xfrm>
            <a:prstGeom prst="roundRect">
              <a:avLst/>
            </a:prstGeom>
            <a:solidFill>
              <a:schemeClr val="tx1"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pt-PT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13" name="Picture 19" descr="Twitter">
              <a:extLst>
                <a:ext uri="{FF2B5EF4-FFF2-40B4-BE49-F238E27FC236}">
                  <a16:creationId xmlns:a16="http://schemas.microsoft.com/office/drawing/2014/main" id="{E5FE4761-8EFF-4D84-91A2-AAB7EBE191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6672" y="3076575"/>
              <a:ext cx="396000" cy="396000"/>
            </a:xfrm>
            <a:prstGeom prst="rect">
              <a:avLst/>
            </a:prstGeom>
            <a:noFill/>
            <a:ln w="381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1" descr="Tumblr">
              <a:extLst>
                <a:ext uri="{FF2B5EF4-FFF2-40B4-BE49-F238E27FC236}">
                  <a16:creationId xmlns:a16="http://schemas.microsoft.com/office/drawing/2014/main" id="{A3EBE4D4-B7B1-4864-9998-11C116248A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6672" y="3542592"/>
              <a:ext cx="396000" cy="396000"/>
            </a:xfrm>
            <a:prstGeom prst="rect">
              <a:avLst/>
            </a:prstGeom>
            <a:noFill/>
            <a:ln w="285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B2D29A35-116E-4546-B224-9D4FAC4F394E}"/>
                </a:ext>
              </a:extLst>
            </p:cNvPr>
            <p:cNvSpPr txBox="1"/>
            <p:nvPr/>
          </p:nvSpPr>
          <p:spPr>
            <a:xfrm>
              <a:off x="1432350" y="3944254"/>
              <a:ext cx="734816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defRPr/>
              </a:pPr>
              <a:r>
                <a:rPr lang="pt-PT" sz="1600" kern="0" dirty="0">
                  <a:solidFill>
                    <a:srgbClr val="FFFFFF"/>
                  </a:solidFill>
                  <a:latin typeface="Sniglet" panose="020B0604020202020204" charset="0"/>
                  <a:cs typeface="Arial"/>
                  <a:sym typeface="Arial"/>
                </a:rPr>
                <a:t>Micro</a:t>
              </a:r>
            </a:p>
            <a:p>
              <a:pPr algn="ctr" defTabSz="1219170">
                <a:defRPr/>
              </a:pPr>
              <a:r>
                <a:rPr lang="pt-PT" sz="1600" kern="0" dirty="0" err="1">
                  <a:solidFill>
                    <a:srgbClr val="FFFFFF"/>
                  </a:solidFill>
                  <a:latin typeface="Sniglet" panose="020B0604020202020204" charset="0"/>
                  <a:cs typeface="Arial"/>
                  <a:sym typeface="Arial"/>
                </a:rPr>
                <a:t>Blogging</a:t>
              </a:r>
              <a:endParaRPr lang="pt-PT" sz="1600" kern="0" dirty="0">
                <a:solidFill>
                  <a:srgbClr val="FFFFFF"/>
                </a:solidFill>
                <a:latin typeface="Sniglet" panose="020B0604020202020204" charset="0"/>
                <a:cs typeface="Arial"/>
                <a:sym typeface="Arial"/>
              </a:endParaRPr>
            </a:p>
          </p:txBody>
        </p:sp>
      </p:grpSp>
      <p:grpSp>
        <p:nvGrpSpPr>
          <p:cNvPr id="38" name="Grupo 37">
            <a:extLst>
              <a:ext uri="{FF2B5EF4-FFF2-40B4-BE49-F238E27FC236}">
                <a16:creationId xmlns:a16="http://schemas.microsoft.com/office/drawing/2014/main" id="{84E6B560-2699-4840-900B-62C1B5D5AAE5}"/>
              </a:ext>
            </a:extLst>
          </p:cNvPr>
          <p:cNvGrpSpPr/>
          <p:nvPr/>
        </p:nvGrpSpPr>
        <p:grpSpPr>
          <a:xfrm>
            <a:off x="1390649" y="1957473"/>
            <a:ext cx="1154483" cy="2095778"/>
            <a:chOff x="5842334" y="3024025"/>
            <a:chExt cx="865862" cy="1571834"/>
          </a:xfrm>
        </p:grpSpPr>
        <p:sp>
          <p:nvSpPr>
            <p:cNvPr id="35" name="Retângulo: Cantos Arredondados 34">
              <a:extLst>
                <a:ext uri="{FF2B5EF4-FFF2-40B4-BE49-F238E27FC236}">
                  <a16:creationId xmlns:a16="http://schemas.microsoft.com/office/drawing/2014/main" id="{EE744096-D72A-4BC8-A763-4531C8569C8F}"/>
                </a:ext>
              </a:extLst>
            </p:cNvPr>
            <p:cNvSpPr/>
            <p:nvPr/>
          </p:nvSpPr>
          <p:spPr>
            <a:xfrm>
              <a:off x="5863447" y="3024025"/>
              <a:ext cx="823636" cy="1565427"/>
            </a:xfrm>
            <a:prstGeom prst="roundRect">
              <a:avLst/>
            </a:prstGeom>
            <a:solidFill>
              <a:schemeClr val="tx1"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pt-PT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16" name="Picture 2" descr="Musical.ly">
              <a:extLst>
                <a:ext uri="{FF2B5EF4-FFF2-40B4-BE49-F238E27FC236}">
                  <a16:creationId xmlns:a16="http://schemas.microsoft.com/office/drawing/2014/main" id="{C4D9B798-6B0D-4A91-BDAC-A42F0A7446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70000" y1="29412" x2="34118" y2="70588"/>
                          <a14:foregroundMark x1="54118" y1="61765" x2="28824" y2="49412"/>
                          <a14:foregroundMark x1="50000" y1="38235" x2="46471" y2="529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9265" y="3076575"/>
              <a:ext cx="432000" cy="432000"/>
            </a:xfrm>
            <a:prstGeom prst="rect">
              <a:avLst/>
            </a:prstGeom>
            <a:noFill/>
            <a:ln w="381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Spotify">
              <a:extLst>
                <a:ext uri="{FF2B5EF4-FFF2-40B4-BE49-F238E27FC236}">
                  <a16:creationId xmlns:a16="http://schemas.microsoft.com/office/drawing/2014/main" id="{6B7F91C2-FDFC-47CE-84FD-71ED4AF309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154" b="94359" l="513" r="98974">
                          <a14:foregroundMark x1="75897" y1="14359" x2="51282" y2="6154"/>
                          <a14:foregroundMark x1="88718" y1="33333" x2="91282" y2="49744"/>
                          <a14:foregroundMark x1="61026" y1="64103" x2="46667" y2="94359"/>
                          <a14:foregroundMark x1="20000" y1="48205" x2="513" y2="44103"/>
                          <a14:foregroundMark x1="80513" y1="50769" x2="98974" y2="502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7265" y="3542593"/>
              <a:ext cx="396000" cy="3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6D67A84B-4729-4E09-A65D-BABDCFF7DFD2}"/>
                </a:ext>
              </a:extLst>
            </p:cNvPr>
            <p:cNvSpPr txBox="1"/>
            <p:nvPr/>
          </p:nvSpPr>
          <p:spPr>
            <a:xfrm>
              <a:off x="5842334" y="3972611"/>
              <a:ext cx="865862" cy="623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defRPr/>
              </a:pPr>
              <a:r>
                <a:rPr lang="pt-PT" sz="1600" kern="0" dirty="0">
                  <a:solidFill>
                    <a:srgbClr val="FFFFFF"/>
                  </a:solidFill>
                  <a:latin typeface="Sniglet" panose="020B0604020202020204" charset="0"/>
                  <a:cs typeface="Arial"/>
                  <a:sym typeface="Arial"/>
                </a:rPr>
                <a:t>Apps c/</a:t>
              </a:r>
            </a:p>
            <a:p>
              <a:pPr algn="ctr" defTabSz="1219170">
                <a:defRPr/>
              </a:pPr>
              <a:r>
                <a:rPr lang="pt-PT" sz="1600" kern="0" dirty="0">
                  <a:solidFill>
                    <a:srgbClr val="FFFFFF"/>
                  </a:solidFill>
                  <a:latin typeface="Sniglet" panose="020B0604020202020204" charset="0"/>
                  <a:cs typeface="Arial"/>
                  <a:sym typeface="Arial"/>
                </a:rPr>
                <a:t>Integração</a:t>
              </a:r>
            </a:p>
            <a:p>
              <a:pPr algn="ctr" defTabSz="1219170">
                <a:defRPr/>
              </a:pPr>
              <a:r>
                <a:rPr lang="pt-PT" sz="1600" kern="0" dirty="0">
                  <a:solidFill>
                    <a:srgbClr val="FFFFFF"/>
                  </a:solidFill>
                  <a:latin typeface="Sniglet" panose="020B0604020202020204" charset="0"/>
                  <a:cs typeface="Arial"/>
                  <a:sym typeface="Arial"/>
                </a:rPr>
                <a:t>Social</a:t>
              </a:r>
            </a:p>
          </p:txBody>
        </p:sp>
      </p:grpSp>
      <p:grpSp>
        <p:nvGrpSpPr>
          <p:cNvPr id="40" name="Grupo 39">
            <a:extLst>
              <a:ext uri="{FF2B5EF4-FFF2-40B4-BE49-F238E27FC236}">
                <a16:creationId xmlns:a16="http://schemas.microsoft.com/office/drawing/2014/main" id="{4F0F7EA6-F9F0-42F4-8012-3B538B0AA931}"/>
              </a:ext>
            </a:extLst>
          </p:cNvPr>
          <p:cNvGrpSpPr/>
          <p:nvPr/>
        </p:nvGrpSpPr>
        <p:grpSpPr>
          <a:xfrm>
            <a:off x="2986809" y="4033111"/>
            <a:ext cx="1387006" cy="1965084"/>
            <a:chOff x="6907870" y="1577016"/>
            <a:chExt cx="1040254" cy="1473813"/>
          </a:xfrm>
        </p:grpSpPr>
        <p:sp>
          <p:nvSpPr>
            <p:cNvPr id="37" name="Retângulo: Cantos Arredondados 36">
              <a:extLst>
                <a:ext uri="{FF2B5EF4-FFF2-40B4-BE49-F238E27FC236}">
                  <a16:creationId xmlns:a16="http://schemas.microsoft.com/office/drawing/2014/main" id="{379649F2-C86D-4286-9ADA-0B094D88BC06}"/>
                </a:ext>
              </a:extLst>
            </p:cNvPr>
            <p:cNvSpPr/>
            <p:nvPr/>
          </p:nvSpPr>
          <p:spPr>
            <a:xfrm>
              <a:off x="6907870" y="1577016"/>
              <a:ext cx="1040254" cy="1473813"/>
            </a:xfrm>
            <a:prstGeom prst="roundRect">
              <a:avLst/>
            </a:prstGeom>
            <a:solidFill>
              <a:schemeClr val="tx1"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pt-PT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3544950D-E267-40BC-912A-4F484FCB7943}"/>
                </a:ext>
              </a:extLst>
            </p:cNvPr>
            <p:cNvGrpSpPr/>
            <p:nvPr/>
          </p:nvGrpSpPr>
          <p:grpSpPr>
            <a:xfrm>
              <a:off x="6918124" y="1632008"/>
              <a:ext cx="1019751" cy="1340745"/>
              <a:chOff x="6910939" y="1658079"/>
              <a:chExt cx="1019751" cy="1340745"/>
            </a:xfrm>
          </p:grpSpPr>
          <p:pic>
            <p:nvPicPr>
              <p:cNvPr id="10" name="Picture 11" descr="Snapchat">
                <a:extLst>
                  <a:ext uri="{FF2B5EF4-FFF2-40B4-BE49-F238E27FC236}">
                    <a16:creationId xmlns:a16="http://schemas.microsoft.com/office/drawing/2014/main" id="{26E11773-9D2C-4AB6-BE13-B22DDC213A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59507" y="1658079"/>
                <a:ext cx="396000" cy="39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13" descr="KIK">
                <a:extLst>
                  <a:ext uri="{FF2B5EF4-FFF2-40B4-BE49-F238E27FC236}">
                    <a16:creationId xmlns:a16="http://schemas.microsoft.com/office/drawing/2014/main" id="{D77AC585-19AA-4D11-BE20-16C978B598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0810" y="1678369"/>
                <a:ext cx="396000" cy="39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8" descr="Textfree Unlimited">
                <a:extLst>
                  <a:ext uri="{FF2B5EF4-FFF2-40B4-BE49-F238E27FC236}">
                    <a16:creationId xmlns:a16="http://schemas.microsoft.com/office/drawing/2014/main" id="{0043F51B-E7D2-4308-A295-A9597BF799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026" b="18063"/>
              <a:stretch/>
            </p:blipFill>
            <p:spPr bwMode="auto">
              <a:xfrm>
                <a:off x="7236416" y="2104171"/>
                <a:ext cx="396270" cy="396000"/>
              </a:xfrm>
              <a:prstGeom prst="roundRect">
                <a:avLst>
                  <a:gd name="adj" fmla="val 23731"/>
                </a:avLst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CaixaDeTexto 27">
                <a:extLst>
                  <a:ext uri="{FF2B5EF4-FFF2-40B4-BE49-F238E27FC236}">
                    <a16:creationId xmlns:a16="http://schemas.microsoft.com/office/drawing/2014/main" id="{A248C96C-F5C1-4C63-9B99-A9E16638419F}"/>
                  </a:ext>
                </a:extLst>
              </p:cNvPr>
              <p:cNvSpPr txBox="1"/>
              <p:nvPr/>
            </p:nvSpPr>
            <p:spPr>
              <a:xfrm>
                <a:off x="6910939" y="2560243"/>
                <a:ext cx="1019751" cy="4385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219170">
                  <a:defRPr/>
                </a:pPr>
                <a:r>
                  <a:rPr lang="pt-PT" sz="1600" kern="0" dirty="0">
                    <a:solidFill>
                      <a:srgbClr val="FFFFFF"/>
                    </a:solidFill>
                    <a:latin typeface="Sniglet" panose="020B0604020202020204" charset="0"/>
                    <a:cs typeface="Arial"/>
                    <a:sym typeface="Arial"/>
                  </a:rPr>
                  <a:t>Mensagens</a:t>
                </a:r>
              </a:p>
              <a:p>
                <a:pPr algn="ctr" defTabSz="1219170">
                  <a:defRPr/>
                </a:pPr>
                <a:r>
                  <a:rPr lang="pt-PT" sz="1600" kern="0" dirty="0">
                    <a:solidFill>
                      <a:srgbClr val="FFFFFF"/>
                    </a:solidFill>
                    <a:latin typeface="Sniglet" panose="020B0604020202020204" charset="0"/>
                    <a:cs typeface="Arial"/>
                    <a:sym typeface="Arial"/>
                  </a:rPr>
                  <a:t>Instantâneas</a:t>
                </a:r>
              </a:p>
            </p:txBody>
          </p:sp>
        </p:grpSp>
      </p:grpSp>
      <p:grpSp>
        <p:nvGrpSpPr>
          <p:cNvPr id="42" name="Grupo 41">
            <a:extLst>
              <a:ext uri="{FF2B5EF4-FFF2-40B4-BE49-F238E27FC236}">
                <a16:creationId xmlns:a16="http://schemas.microsoft.com/office/drawing/2014/main" id="{E6A876B6-A464-47E2-A773-946285579F4B}"/>
              </a:ext>
            </a:extLst>
          </p:cNvPr>
          <p:cNvGrpSpPr/>
          <p:nvPr/>
        </p:nvGrpSpPr>
        <p:grpSpPr>
          <a:xfrm>
            <a:off x="4827039" y="4033110"/>
            <a:ext cx="1387005" cy="1965086"/>
            <a:chOff x="6907870" y="3071478"/>
            <a:chExt cx="1040254" cy="1473814"/>
          </a:xfrm>
        </p:grpSpPr>
        <p:sp>
          <p:nvSpPr>
            <p:cNvPr id="36" name="Retângulo: Cantos Arredondados 35">
              <a:extLst>
                <a:ext uri="{FF2B5EF4-FFF2-40B4-BE49-F238E27FC236}">
                  <a16:creationId xmlns:a16="http://schemas.microsoft.com/office/drawing/2014/main" id="{CD247812-FE78-4A0E-BE6C-470BBF42698D}"/>
                </a:ext>
              </a:extLst>
            </p:cNvPr>
            <p:cNvSpPr/>
            <p:nvPr/>
          </p:nvSpPr>
          <p:spPr>
            <a:xfrm>
              <a:off x="6907870" y="3071478"/>
              <a:ext cx="1040254" cy="1473814"/>
            </a:xfrm>
            <a:prstGeom prst="roundRect">
              <a:avLst/>
            </a:prstGeom>
            <a:solidFill>
              <a:schemeClr val="tx1"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pt-PT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grpSp>
          <p:nvGrpSpPr>
            <p:cNvPr id="41" name="Grupo 40">
              <a:extLst>
                <a:ext uri="{FF2B5EF4-FFF2-40B4-BE49-F238E27FC236}">
                  <a16:creationId xmlns:a16="http://schemas.microsoft.com/office/drawing/2014/main" id="{D8018D8F-AEB9-4DF5-B797-35959DB4E3A0}"/>
                </a:ext>
              </a:extLst>
            </p:cNvPr>
            <p:cNvGrpSpPr/>
            <p:nvPr/>
          </p:nvGrpSpPr>
          <p:grpSpPr>
            <a:xfrm>
              <a:off x="6918726" y="3135239"/>
              <a:ext cx="1018548" cy="1315325"/>
              <a:chOff x="6920127" y="3158538"/>
              <a:chExt cx="1018548" cy="1315325"/>
            </a:xfrm>
          </p:grpSpPr>
          <p:pic>
            <p:nvPicPr>
              <p:cNvPr id="18" name="Picture 6" descr="live.ly">
                <a:extLst>
                  <a:ext uri="{FF2B5EF4-FFF2-40B4-BE49-F238E27FC236}">
                    <a16:creationId xmlns:a16="http://schemas.microsoft.com/office/drawing/2014/main" id="{0607BEAC-C349-4A7C-86BC-20C6E91AA2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95228" y="3602883"/>
                <a:ext cx="396000" cy="396000"/>
              </a:xfrm>
              <a:prstGeom prst="round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8" descr="Live.me">
                <a:extLst>
                  <a:ext uri="{FF2B5EF4-FFF2-40B4-BE49-F238E27FC236}">
                    <a16:creationId xmlns:a16="http://schemas.microsoft.com/office/drawing/2014/main" id="{C19B8EF4-C638-493D-BC94-11635A3B1E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95228" y="3158538"/>
                <a:ext cx="396000" cy="39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10" descr="Periscope">
                <a:extLst>
                  <a:ext uri="{FF2B5EF4-FFF2-40B4-BE49-F238E27FC236}">
                    <a16:creationId xmlns:a16="http://schemas.microsoft.com/office/drawing/2014/main" id="{47B1C431-BBEE-47F0-A9B1-68D85D6FBF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28" t="5728" r="5728" b="5728"/>
              <a:stretch/>
            </p:blipFill>
            <p:spPr bwMode="auto">
              <a:xfrm>
                <a:off x="7025929" y="3169274"/>
                <a:ext cx="350636" cy="350636"/>
              </a:xfrm>
              <a:prstGeom prst="roundRect">
                <a:avLst>
                  <a:gd name="adj" fmla="val 26288"/>
                </a:avLst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10" descr="BIGO LIVE">
                <a:extLst>
                  <a:ext uri="{FF2B5EF4-FFF2-40B4-BE49-F238E27FC236}">
                    <a16:creationId xmlns:a16="http://schemas.microsoft.com/office/drawing/2014/main" id="{37924CC0-6608-401B-BC63-B0D7B4E73B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03247" y="3602883"/>
                <a:ext cx="396000" cy="396000"/>
              </a:xfrm>
              <a:prstGeom prst="roundRect">
                <a:avLst>
                  <a:gd name="adj" fmla="val 32061"/>
                </a:avLst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CaixaDeTexto 28">
                <a:extLst>
                  <a:ext uri="{FF2B5EF4-FFF2-40B4-BE49-F238E27FC236}">
                    <a16:creationId xmlns:a16="http://schemas.microsoft.com/office/drawing/2014/main" id="{0C3A0CAC-69CC-4712-9A1F-FCAFC17B2D21}"/>
                  </a:ext>
                </a:extLst>
              </p:cNvPr>
              <p:cNvSpPr txBox="1"/>
              <p:nvPr/>
            </p:nvSpPr>
            <p:spPr>
              <a:xfrm>
                <a:off x="6920127" y="4035282"/>
                <a:ext cx="1018548" cy="4385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219170">
                  <a:defRPr/>
                </a:pPr>
                <a:r>
                  <a:rPr lang="pt-PT" sz="1600" kern="0" dirty="0">
                    <a:solidFill>
                      <a:srgbClr val="FFFFFF"/>
                    </a:solidFill>
                    <a:latin typeface="Sniglet" panose="020B0604020202020204" charset="0"/>
                    <a:cs typeface="Arial"/>
                    <a:sym typeface="Arial"/>
                  </a:rPr>
                  <a:t>Transmissão</a:t>
                </a:r>
              </a:p>
              <a:p>
                <a:pPr algn="ctr" defTabSz="1219170">
                  <a:defRPr/>
                </a:pPr>
                <a:r>
                  <a:rPr lang="pt-PT" sz="1600" kern="0" dirty="0">
                    <a:solidFill>
                      <a:srgbClr val="FFFFFF"/>
                    </a:solidFill>
                    <a:latin typeface="Sniglet" panose="020B0604020202020204" charset="0"/>
                    <a:cs typeface="Arial"/>
                    <a:sym typeface="Arial"/>
                  </a:rPr>
                  <a:t>de Vídeo</a:t>
                </a:r>
              </a:p>
            </p:txBody>
          </p:sp>
        </p:grpSp>
      </p:grpSp>
      <p:grpSp>
        <p:nvGrpSpPr>
          <p:cNvPr id="46" name="Grupo 45">
            <a:extLst>
              <a:ext uri="{FF2B5EF4-FFF2-40B4-BE49-F238E27FC236}">
                <a16:creationId xmlns:a16="http://schemas.microsoft.com/office/drawing/2014/main" id="{CD193811-A714-4124-991C-34F7665971F5}"/>
              </a:ext>
            </a:extLst>
          </p:cNvPr>
          <p:cNvGrpSpPr/>
          <p:nvPr/>
        </p:nvGrpSpPr>
        <p:grpSpPr>
          <a:xfrm>
            <a:off x="7134586" y="2701904"/>
            <a:ext cx="1459053" cy="1840478"/>
            <a:chOff x="2927468" y="2393501"/>
            <a:chExt cx="1094290" cy="1380358"/>
          </a:xfrm>
        </p:grpSpPr>
        <p:sp>
          <p:nvSpPr>
            <p:cNvPr id="43" name="Retângulo: Cantos Arredondados 42">
              <a:extLst>
                <a:ext uri="{FF2B5EF4-FFF2-40B4-BE49-F238E27FC236}">
                  <a16:creationId xmlns:a16="http://schemas.microsoft.com/office/drawing/2014/main" id="{C0D01083-8465-42C3-B871-C412AE6773FE}"/>
                </a:ext>
              </a:extLst>
            </p:cNvPr>
            <p:cNvSpPr/>
            <p:nvPr/>
          </p:nvSpPr>
          <p:spPr>
            <a:xfrm>
              <a:off x="2954486" y="2393501"/>
              <a:ext cx="1040254" cy="1380358"/>
            </a:xfrm>
            <a:prstGeom prst="roundRect">
              <a:avLst/>
            </a:prstGeom>
            <a:solidFill>
              <a:srgbClr val="FF0000">
                <a:alpha val="5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pt-PT" sz="1867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grpSp>
          <p:nvGrpSpPr>
            <p:cNvPr id="45" name="Grupo 44">
              <a:extLst>
                <a:ext uri="{FF2B5EF4-FFF2-40B4-BE49-F238E27FC236}">
                  <a16:creationId xmlns:a16="http://schemas.microsoft.com/office/drawing/2014/main" id="{555D16DE-942A-4944-ACAF-2535B9185FCC}"/>
                </a:ext>
              </a:extLst>
            </p:cNvPr>
            <p:cNvGrpSpPr/>
            <p:nvPr/>
          </p:nvGrpSpPr>
          <p:grpSpPr>
            <a:xfrm>
              <a:off x="2927468" y="2440619"/>
              <a:ext cx="1094290" cy="1310155"/>
              <a:chOff x="2927468" y="2487738"/>
              <a:chExt cx="1094290" cy="1310155"/>
            </a:xfrm>
          </p:grpSpPr>
          <p:grpSp>
            <p:nvGrpSpPr>
              <p:cNvPr id="44" name="Grupo 43">
                <a:extLst>
                  <a:ext uri="{FF2B5EF4-FFF2-40B4-BE49-F238E27FC236}">
                    <a16:creationId xmlns:a16="http://schemas.microsoft.com/office/drawing/2014/main" id="{D14677EB-D666-4703-9D31-D58BCE3A32C6}"/>
                  </a:ext>
                </a:extLst>
              </p:cNvPr>
              <p:cNvGrpSpPr/>
              <p:nvPr/>
            </p:nvGrpSpPr>
            <p:grpSpPr>
              <a:xfrm>
                <a:off x="3079706" y="2487738"/>
                <a:ext cx="789814" cy="809948"/>
                <a:chOff x="3075377" y="2487738"/>
                <a:chExt cx="789814" cy="809948"/>
              </a:xfrm>
            </p:grpSpPr>
            <p:pic>
              <p:nvPicPr>
                <p:cNvPr id="25" name="Picture 4" descr="Grindr">
                  <a:extLst>
                    <a:ext uri="{FF2B5EF4-FFF2-40B4-BE49-F238E27FC236}">
                      <a16:creationId xmlns:a16="http://schemas.microsoft.com/office/drawing/2014/main" id="{523D0156-CDC9-4EE2-9D34-4C83B58383A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0">
                  <a:extLst>
                    <a:ext uri="{BEBA8EAE-BF5A-486C-A8C5-ECC9F3942E4B}">
                      <a14:imgProps xmlns:a14="http://schemas.microsoft.com/office/drawing/2010/main">
                        <a14:imgLayer r:embed="rId21">
                          <a14:imgEffect>
                            <a14:backgroundRemoval t="21501" b="62475" l="35100" r="60745">
                              <a14:foregroundMark x1="49427" y1="62677" x2="51719" y2="59838"/>
                              <a14:foregroundMark x1="58596" y1="40162" x2="60888" y2="31034"/>
                              <a14:foregroundMark x1="40258" y1="27992" x2="35100" y2="2150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606" t="21344" r="37226" b="34951"/>
                <a:stretch/>
              </p:blipFill>
              <p:spPr bwMode="auto">
                <a:xfrm>
                  <a:off x="3075377" y="2619197"/>
                  <a:ext cx="317252" cy="335746"/>
                </a:xfrm>
                <a:prstGeom prst="round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6" name="Picture 33" descr="Tinder">
                  <a:extLst>
                    <a:ext uri="{FF2B5EF4-FFF2-40B4-BE49-F238E27FC236}">
                      <a16:creationId xmlns:a16="http://schemas.microsoft.com/office/drawing/2014/main" id="{0DEC952F-DFC5-4BA4-8FF1-0C460D36A00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69191" y="2487738"/>
                  <a:ext cx="396000" cy="396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7" name="Picture 8" descr="MeetMe">
                  <a:extLst>
                    <a:ext uri="{FF2B5EF4-FFF2-40B4-BE49-F238E27FC236}">
                      <a16:creationId xmlns:a16="http://schemas.microsoft.com/office/drawing/2014/main" id="{C204379A-4711-41A0-81F2-712436A60DB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50908" y="2972534"/>
                  <a:ext cx="325152" cy="325152"/>
                </a:xfrm>
                <a:prstGeom prst="roundRect">
                  <a:avLst/>
                </a:prstGeom>
                <a:noFill/>
                <a:ln w="38100"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0" name="CaixaDeTexto 29">
                <a:extLst>
                  <a:ext uri="{FF2B5EF4-FFF2-40B4-BE49-F238E27FC236}">
                    <a16:creationId xmlns:a16="http://schemas.microsoft.com/office/drawing/2014/main" id="{823E1496-1AD5-4739-BED9-EC4205688A03}"/>
                  </a:ext>
                </a:extLst>
              </p:cNvPr>
              <p:cNvSpPr txBox="1"/>
              <p:nvPr/>
            </p:nvSpPr>
            <p:spPr>
              <a:xfrm>
                <a:off x="2927468" y="3359312"/>
                <a:ext cx="1094290" cy="4385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219170">
                  <a:defRPr/>
                </a:pPr>
                <a:r>
                  <a:rPr lang="pt-PT" sz="1600" kern="0" dirty="0">
                    <a:solidFill>
                      <a:srgbClr val="FFFF00"/>
                    </a:solidFill>
                    <a:latin typeface="Sniglet" panose="020B0604020202020204" charset="0"/>
                    <a:cs typeface="Arial"/>
                    <a:sym typeface="Arial"/>
                  </a:rPr>
                  <a:t>Aplicações de</a:t>
                </a:r>
              </a:p>
              <a:p>
                <a:pPr algn="ctr" defTabSz="1219170">
                  <a:defRPr/>
                </a:pPr>
                <a:r>
                  <a:rPr lang="pt-PT" sz="1600" kern="0" dirty="0">
                    <a:solidFill>
                      <a:srgbClr val="FFFF00"/>
                    </a:solidFill>
                    <a:latin typeface="Sniglet" panose="020B0604020202020204" charset="0"/>
                    <a:cs typeface="Arial"/>
                    <a:sym typeface="Arial"/>
                  </a:rPr>
                  <a:t>encontros</a:t>
                </a:r>
              </a:p>
            </p:txBody>
          </p:sp>
        </p:grpSp>
      </p:grp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47473958-E705-46D1-92CE-BEC8F0A2342C}"/>
              </a:ext>
            </a:extLst>
          </p:cNvPr>
          <p:cNvSpPr txBox="1"/>
          <p:nvPr/>
        </p:nvSpPr>
        <p:spPr>
          <a:xfrm>
            <a:off x="7281607" y="54007"/>
            <a:ext cx="47115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defRPr/>
            </a:pPr>
            <a:r>
              <a:rPr lang="pt-PT" sz="1600" kern="0" dirty="0">
                <a:solidFill>
                  <a:srgbClr val="FFFFFF"/>
                </a:solidFill>
                <a:latin typeface="Sniglet" panose="020B0604020202020204" charset="0"/>
                <a:cs typeface="Arial"/>
                <a:sym typeface="Arial"/>
              </a:rPr>
              <a:t>Conheça todas estas apps:</a:t>
            </a:r>
          </a:p>
          <a:p>
            <a:pPr defTabSz="1219170">
              <a:defRPr/>
            </a:pPr>
            <a:r>
              <a:rPr lang="pt-PT" sz="1600" kern="0" dirty="0">
                <a:solidFill>
                  <a:srgbClr val="FFFF00"/>
                </a:solidFill>
                <a:latin typeface="Sniglet" panose="020B0604020202020204" charset="0"/>
                <a:cs typeface="Arial"/>
                <a:sym typeface="Arial"/>
              </a:rPr>
              <a:t>https://www.commonsensemedia.org/app-reviews</a:t>
            </a:r>
          </a:p>
        </p:txBody>
      </p:sp>
    </p:spTree>
    <p:extLst>
      <p:ext uri="{BB962C8B-B14F-4D97-AF65-F5344CB8AC3E}">
        <p14:creationId xmlns:p14="http://schemas.microsoft.com/office/powerpoint/2010/main" val="301522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1301680" y="934758"/>
            <a:ext cx="9373171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000000"/>
                </a:solidFill>
              </a:rPr>
              <a:t>Mas As Redes sociais são só riscos?!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6B283180-C8F1-468A-94D5-94E9E37FF2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98" r="9698"/>
          <a:stretch/>
        </p:blipFill>
        <p:spPr>
          <a:xfrm>
            <a:off x="9733497" y="268115"/>
            <a:ext cx="1920000" cy="1920000"/>
          </a:xfrm>
          <a:prstGeom prst="wedgeEllipseCallout">
            <a:avLst>
              <a:gd name="adj1" fmla="val -48047"/>
              <a:gd name="adj2" fmla="val 48590"/>
            </a:avLst>
          </a:prstGeom>
          <a:ln w="57150">
            <a:solidFill>
              <a:schemeClr val="tx1"/>
            </a:solidFill>
          </a:ln>
        </p:spPr>
      </p:pic>
      <p:sp>
        <p:nvSpPr>
          <p:cNvPr id="14" name="Shape 105">
            <a:extLst>
              <a:ext uri="{FF2B5EF4-FFF2-40B4-BE49-F238E27FC236}">
                <a16:creationId xmlns:a16="http://schemas.microsoft.com/office/drawing/2014/main" id="{4FE10E5A-D914-4986-BCD1-BF5DF3EEDA63}"/>
              </a:ext>
            </a:extLst>
          </p:cNvPr>
          <p:cNvSpPr txBox="1">
            <a:spLocks/>
          </p:cNvSpPr>
          <p:nvPr/>
        </p:nvSpPr>
        <p:spPr>
          <a:xfrm>
            <a:off x="1162646" y="2292617"/>
            <a:ext cx="9866709" cy="3144435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1219170">
              <a:spcBef>
                <a:spcPts val="0"/>
              </a:spcBef>
              <a:buNone/>
              <a:defRPr/>
            </a:pPr>
            <a:r>
              <a:rPr lang="pt-PT" sz="2667" kern="0" dirty="0">
                <a:solidFill>
                  <a:srgbClr val="000000"/>
                </a:solidFill>
                <a:latin typeface="Sniglet" panose="020B0604020202020204" charset="0"/>
              </a:rPr>
              <a:t>As redes sociais são ótimas formas para partilhar e conhecer novas pessoas ou até saber mais sobre os seus amigos e promover a sua imagem.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667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667" kern="0" dirty="0">
                <a:solidFill>
                  <a:srgbClr val="000000"/>
                </a:solidFill>
                <a:latin typeface="Sniglet" panose="020B0604020202020204" charset="0"/>
              </a:rPr>
              <a:t>Mas claro que existem riscos, se não for cuidadoso. Pode estar a contribuir para a sua </a:t>
            </a:r>
            <a:r>
              <a:rPr lang="pt-PT" sz="2667" kern="0" dirty="0" err="1">
                <a:solidFill>
                  <a:srgbClr val="000000"/>
                </a:solidFill>
                <a:latin typeface="Sniglet" panose="020B0604020202020204" charset="0"/>
              </a:rPr>
              <a:t>sobreexposição</a:t>
            </a:r>
            <a:r>
              <a:rPr lang="pt-PT" sz="2667" kern="0" dirty="0">
                <a:solidFill>
                  <a:srgbClr val="000000"/>
                </a:solidFill>
                <a:latin typeface="Sniglet" panose="020B0604020202020204" charset="0"/>
              </a:rPr>
              <a:t>, permitindo que desconhecidos acompanhem o seu dia-a-dia, sem saber quem são. </a:t>
            </a:r>
          </a:p>
        </p:txBody>
      </p:sp>
    </p:spTree>
    <p:extLst>
      <p:ext uri="{BB962C8B-B14F-4D97-AF65-F5344CB8AC3E}">
        <p14:creationId xmlns:p14="http://schemas.microsoft.com/office/powerpoint/2010/main" val="230065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880184" y="829588"/>
            <a:ext cx="9373171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000000"/>
                </a:solidFill>
              </a:rPr>
              <a:t>Mas como é que eles sabem onde é que eu ando?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C48D8C2-0D10-4921-863C-152967E53A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5" r="725"/>
          <a:stretch/>
        </p:blipFill>
        <p:spPr>
          <a:xfrm>
            <a:off x="10272002" y="376347"/>
            <a:ext cx="1710365" cy="1710365"/>
          </a:xfrm>
          <a:prstGeom prst="wedgeEllipseCallout">
            <a:avLst>
              <a:gd name="adj1" fmla="val -31114"/>
              <a:gd name="adj2" fmla="val 52219"/>
            </a:avLst>
          </a:prstGeom>
          <a:ln w="57150">
            <a:solidFill>
              <a:schemeClr val="tx1"/>
            </a:solidFill>
          </a:ln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E967874B-7256-4CAE-9486-2D90C0FF8896}"/>
              </a:ext>
            </a:extLst>
          </p:cNvPr>
          <p:cNvGrpSpPr/>
          <p:nvPr/>
        </p:nvGrpSpPr>
        <p:grpSpPr>
          <a:xfrm>
            <a:off x="5438230" y="3466210"/>
            <a:ext cx="5413945" cy="2350645"/>
            <a:chOff x="905912" y="1412336"/>
            <a:chExt cx="7065497" cy="3067722"/>
          </a:xfrm>
        </p:grpSpPr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D0DFC277-E52D-4003-92B2-F13B4A110FA6}"/>
                </a:ext>
              </a:extLst>
            </p:cNvPr>
            <p:cNvGrpSpPr/>
            <p:nvPr/>
          </p:nvGrpSpPr>
          <p:grpSpPr>
            <a:xfrm>
              <a:off x="1224771" y="1412336"/>
              <a:ext cx="2075084" cy="890798"/>
              <a:chOff x="539552" y="1402121"/>
              <a:chExt cx="3425160" cy="1728192"/>
            </a:xfrm>
          </p:grpSpPr>
          <p:pic>
            <p:nvPicPr>
              <p:cNvPr id="8" name="Picture 2" descr="simbolo de posicionamento gps">
                <a:extLst>
                  <a:ext uri="{FF2B5EF4-FFF2-40B4-BE49-F238E27FC236}">
                    <a16:creationId xmlns:a16="http://schemas.microsoft.com/office/drawing/2014/main" id="{20BB1837-FB6E-4426-9BFC-DDC95B6BED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08528" y="1738124"/>
                <a:ext cx="1056184" cy="10561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Imagem 9" descr="Fotografia tirada na rua">
                <a:extLst>
                  <a:ext uri="{FF2B5EF4-FFF2-40B4-BE49-F238E27FC236}">
                    <a16:creationId xmlns:a16="http://schemas.microsoft.com/office/drawing/2014/main" id="{F4924A11-2398-4443-B452-EB2DF7D2A0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Photocopy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552" y="1402121"/>
                <a:ext cx="2459659" cy="1728192"/>
              </a:xfrm>
              <a:prstGeom prst="rect">
                <a:avLst/>
              </a:prstGeom>
              <a:ln w="88900" cap="sq" cmpd="thickThin">
                <a:noFill/>
                <a:prstDash val="solid"/>
                <a:miter lim="800000"/>
              </a:ln>
              <a:effectLst>
                <a:innerShdw blurRad="76200">
                  <a:srgbClr val="000000"/>
                </a:innerShdw>
              </a:effectLst>
            </p:spPr>
          </p:pic>
        </p:grp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8F3C65C6-C0AA-400C-A1E2-7CCFF6147EDC}"/>
                </a:ext>
              </a:extLst>
            </p:cNvPr>
            <p:cNvGrpSpPr/>
            <p:nvPr/>
          </p:nvGrpSpPr>
          <p:grpSpPr>
            <a:xfrm>
              <a:off x="4902516" y="1546026"/>
              <a:ext cx="1815732" cy="911176"/>
              <a:chOff x="5392217" y="1606553"/>
              <a:chExt cx="3228083" cy="1523760"/>
            </a:xfrm>
          </p:grpSpPr>
          <p:pic>
            <p:nvPicPr>
              <p:cNvPr id="13" name="Imagem 12" descr="Recorte de Ecrã das propriedades de ficheiro onde se encontram coordenadas gps">
                <a:extLst>
                  <a:ext uri="{FF2B5EF4-FFF2-40B4-BE49-F238E27FC236}">
                    <a16:creationId xmlns:a16="http://schemas.microsoft.com/office/drawing/2014/main" id="{5BC8DA7C-C8AF-4A44-938E-94A9E1DDE6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19" t="6872" r="4819" b="62130"/>
              <a:stretch/>
            </p:blipFill>
            <p:spPr>
              <a:xfrm>
                <a:off x="5392217" y="1606553"/>
                <a:ext cx="3228083" cy="152376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5" name="Retângulo 8">
                <a:extLst>
                  <a:ext uri="{FF2B5EF4-FFF2-40B4-BE49-F238E27FC236}">
                    <a16:creationId xmlns:a16="http://schemas.microsoft.com/office/drawing/2014/main" id="{A1153C22-5343-4691-8C71-50DC679D3D1F}"/>
                  </a:ext>
                </a:extLst>
              </p:cNvPr>
              <p:cNvSpPr/>
              <p:nvPr/>
            </p:nvSpPr>
            <p:spPr bwMode="auto">
              <a:xfrm>
                <a:off x="6708954" y="2299969"/>
                <a:ext cx="1751478" cy="635613"/>
              </a:xfrm>
              <a:prstGeom prst="rect">
                <a:avLst/>
              </a:prstGeom>
              <a:noFill/>
              <a:ln w="762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121920" tIns="60960" rIns="60960" bIns="12192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218768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t-PT" sz="1867" kern="0" spc="-67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Arial"/>
                  <a:ea typeface="Segoe UI" pitchFamily="34" charset="0"/>
                  <a:cs typeface="Segoe UI" pitchFamily="34" charset="0"/>
                  <a:sym typeface="Arial"/>
                </a:endParaRPr>
              </a:p>
            </p:txBody>
          </p:sp>
        </p:grpSp>
        <p:pic>
          <p:nvPicPr>
            <p:cNvPr id="16" name="Imagem 15" descr="Recorte de Ecrã de conversor de coordenadas para posicionamento em mapa google">
              <a:extLst>
                <a:ext uri="{FF2B5EF4-FFF2-40B4-BE49-F238E27FC236}">
                  <a16:creationId xmlns:a16="http://schemas.microsoft.com/office/drawing/2014/main" id="{6E0760FD-E6B9-4A7D-9CAB-9560977CF7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260"/>
            <a:stretch/>
          </p:blipFill>
          <p:spPr>
            <a:xfrm>
              <a:off x="5903079" y="2609372"/>
              <a:ext cx="2068330" cy="173230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8" name="Conexão recta unidireccional 5">
              <a:extLst>
                <a:ext uri="{FF2B5EF4-FFF2-40B4-BE49-F238E27FC236}">
                  <a16:creationId xmlns:a16="http://schemas.microsoft.com/office/drawing/2014/main" id="{6E6F70E5-BE13-4850-85E0-7813546ACF2D}"/>
                </a:ext>
              </a:extLst>
            </p:cNvPr>
            <p:cNvCxnSpPr>
              <a:stCxn id="8" idx="3"/>
              <a:endCxn id="13" idx="1"/>
            </p:cNvCxnSpPr>
            <p:nvPr/>
          </p:nvCxnSpPr>
          <p:spPr>
            <a:xfrm>
              <a:off x="3299855" y="1857735"/>
              <a:ext cx="1602661" cy="143879"/>
            </a:xfrm>
            <a:prstGeom prst="straightConnector1">
              <a:avLst/>
            </a:prstGeom>
            <a:ln>
              <a:solidFill>
                <a:srgbClr val="FBAA31"/>
              </a:solidFill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7432AAA1-E7A7-43B6-863B-40117B43E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2516" y="1499284"/>
              <a:ext cx="1334346" cy="2743604"/>
            </a:xfrm>
            <a:prstGeom prst="rect">
              <a:avLst/>
            </a:prstGeom>
          </p:spPr>
        </p:pic>
        <p:pic>
          <p:nvPicPr>
            <p:cNvPr id="17" name="Imagem 16" descr="Recorte de Ecrã do mapa google da localização da fotografia">
              <a:extLst>
                <a:ext uri="{FF2B5EF4-FFF2-40B4-BE49-F238E27FC236}">
                  <a16:creationId xmlns:a16="http://schemas.microsoft.com/office/drawing/2014/main" id="{5D8B8E83-F4C1-489D-850B-9383AAE383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730"/>
            <a:stretch/>
          </p:blipFill>
          <p:spPr>
            <a:xfrm>
              <a:off x="905912" y="2905898"/>
              <a:ext cx="3106683" cy="15741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9" name="Conexão recta unidireccional 22">
              <a:extLst>
                <a:ext uri="{FF2B5EF4-FFF2-40B4-BE49-F238E27FC236}">
                  <a16:creationId xmlns:a16="http://schemas.microsoft.com/office/drawing/2014/main" id="{E4A37F6D-715D-4D2E-A12E-DC1A6D5A2FEE}"/>
                </a:ext>
              </a:extLst>
            </p:cNvPr>
            <p:cNvCxnSpPr>
              <a:cxnSpLocks/>
              <a:stCxn id="15" idx="2"/>
              <a:endCxn id="16" idx="0"/>
            </p:cNvCxnSpPr>
            <p:nvPr/>
          </p:nvCxnSpPr>
          <p:spPr>
            <a:xfrm>
              <a:off x="6135740" y="2340757"/>
              <a:ext cx="801504" cy="268615"/>
            </a:xfrm>
            <a:prstGeom prst="straightConnector1">
              <a:avLst/>
            </a:prstGeom>
            <a:ln>
              <a:solidFill>
                <a:srgbClr val="FBAA31"/>
              </a:solidFill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Conexão recta unidireccional 25">
              <a:extLst>
                <a:ext uri="{FF2B5EF4-FFF2-40B4-BE49-F238E27FC236}">
                  <a16:creationId xmlns:a16="http://schemas.microsoft.com/office/drawing/2014/main" id="{52670D9B-A3CC-4E3D-93FC-4844FCE45141}"/>
                </a:ext>
              </a:extLst>
            </p:cNvPr>
            <p:cNvCxnSpPr>
              <a:cxnSpLocks/>
              <a:stCxn id="16" idx="1"/>
              <a:endCxn id="17" idx="3"/>
            </p:cNvCxnSpPr>
            <p:nvPr/>
          </p:nvCxnSpPr>
          <p:spPr>
            <a:xfrm flipH="1">
              <a:off x="4012595" y="3475524"/>
              <a:ext cx="1890484" cy="217454"/>
            </a:xfrm>
            <a:prstGeom prst="straightConnector1">
              <a:avLst/>
            </a:prstGeom>
            <a:ln>
              <a:solidFill>
                <a:srgbClr val="FBAA31"/>
              </a:solidFill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Conexão recta unidireccional 29">
              <a:extLst>
                <a:ext uri="{FF2B5EF4-FFF2-40B4-BE49-F238E27FC236}">
                  <a16:creationId xmlns:a16="http://schemas.microsoft.com/office/drawing/2014/main" id="{4CBD6F16-ACD4-4E8F-9C31-AC87B95C472F}"/>
                </a:ext>
              </a:extLst>
            </p:cNvPr>
            <p:cNvCxnSpPr>
              <a:stCxn id="17" idx="0"/>
              <a:endCxn id="10" idx="1"/>
            </p:cNvCxnSpPr>
            <p:nvPr/>
          </p:nvCxnSpPr>
          <p:spPr>
            <a:xfrm flipH="1" flipV="1">
              <a:off x="1969846" y="2303134"/>
              <a:ext cx="489408" cy="602764"/>
            </a:xfrm>
            <a:prstGeom prst="straightConnector1">
              <a:avLst/>
            </a:prstGeom>
            <a:ln>
              <a:solidFill>
                <a:srgbClr val="FBAA31"/>
              </a:solidFill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22" name="Shape 105">
            <a:extLst>
              <a:ext uri="{FF2B5EF4-FFF2-40B4-BE49-F238E27FC236}">
                <a16:creationId xmlns:a16="http://schemas.microsoft.com/office/drawing/2014/main" id="{60BAF339-F9CC-4AB2-A51F-8FF58764608F}"/>
              </a:ext>
            </a:extLst>
          </p:cNvPr>
          <p:cNvSpPr txBox="1">
            <a:spLocks/>
          </p:cNvSpPr>
          <p:nvPr/>
        </p:nvSpPr>
        <p:spPr>
          <a:xfrm>
            <a:off x="1100231" y="2122155"/>
            <a:ext cx="9866709" cy="1567235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1219170">
              <a:spcBef>
                <a:spcPts val="0"/>
              </a:spcBef>
              <a:buNone/>
              <a:defRPr/>
            </a:pP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Se, por exemplo, quando tirar uma fotografia, o seu smartphone estiver com o GPS ligado, ele irá adicionar informação da localização onde está. Essa informação, pode ser transferida ao publicar uma fotografia no Facebook, ou outra rede.</a:t>
            </a:r>
          </a:p>
        </p:txBody>
      </p:sp>
      <p:sp>
        <p:nvSpPr>
          <p:cNvPr id="23" name="Shape 105">
            <a:extLst>
              <a:ext uri="{FF2B5EF4-FFF2-40B4-BE49-F238E27FC236}">
                <a16:creationId xmlns:a16="http://schemas.microsoft.com/office/drawing/2014/main" id="{356AF4DF-1FDB-4BD8-A6C0-B53334BD5475}"/>
              </a:ext>
            </a:extLst>
          </p:cNvPr>
          <p:cNvSpPr txBox="1">
            <a:spLocks/>
          </p:cNvSpPr>
          <p:nvPr/>
        </p:nvSpPr>
        <p:spPr>
          <a:xfrm>
            <a:off x="1100231" y="3629441"/>
            <a:ext cx="4223235" cy="1834492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1219170">
              <a:spcBef>
                <a:spcPts val="0"/>
              </a:spcBef>
              <a:buNone/>
              <a:defRPr/>
            </a:pP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Alguém que acompanhe o seu perfil pode ficar a conhecer os seus hábitos, nomeadamente os seus percursos e horários habituais. Isto é especialmente grave quando falamos de menores.</a:t>
            </a:r>
          </a:p>
        </p:txBody>
      </p:sp>
    </p:spTree>
    <p:extLst>
      <p:ext uri="{BB962C8B-B14F-4D97-AF65-F5344CB8AC3E}">
        <p14:creationId xmlns:p14="http://schemas.microsoft.com/office/powerpoint/2010/main" val="296597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57744">
            <a:off x="1306555" y="1346138"/>
            <a:ext cx="10175415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000000"/>
                </a:solidFill>
              </a:rPr>
              <a:t>Eu quase que posso jurar que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000000"/>
                </a:solidFill>
              </a:rPr>
              <a:t>foi assim que aconteceu…</a:t>
            </a:r>
          </a:p>
        </p:txBody>
      </p:sp>
      <p:pic>
        <p:nvPicPr>
          <p:cNvPr id="6" name="Imagem 5" descr="Recorte de Ecrã &quot;A história repete-se: convite no Facebook transforma festa de anos numa noite de caos. A polícia anti-motim holandesa foi obrigada a intervir na noite de sexta-feira para sábado para conter milhares de pessoas que responderam ao convite de uma adolescente.&quot; ">
            <a:extLst>
              <a:ext uri="{FF2B5EF4-FFF2-40B4-BE49-F238E27FC236}">
                <a16:creationId xmlns:a16="http://schemas.microsoft.com/office/drawing/2014/main" id="{8581F3F1-A601-4B0A-9250-404EDF186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20" y="2662631"/>
            <a:ext cx="4589889" cy="2002860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7" name="Imagem 6" descr="Recorte de Ecrã: &quot;Convite de festa pelo facebook acaba mal... mais de 1500 pessoas apareceram. O caso ocorreu na Alemanha, mas serve de exemplo para qualquer utilizador e lugar. Situações pessoais deve ficar entre amigos. Não se esqueça que a Internet é aberta dependendo de onde foi publicado, qualquer pessoa com acesso à internet poderá ler o seu convite!&quot;">
            <a:extLst>
              <a:ext uri="{FF2B5EF4-FFF2-40B4-BE49-F238E27FC236}">
                <a16:creationId xmlns:a16="http://schemas.microsoft.com/office/drawing/2014/main" id="{74931098-8250-453B-8572-5F313905ED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949" y="4263747"/>
            <a:ext cx="4862891" cy="1634517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381D217-451F-415C-BBF4-9117E4C57A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17" r="22557"/>
          <a:stretch/>
        </p:blipFill>
        <p:spPr>
          <a:xfrm>
            <a:off x="7123540" y="1757900"/>
            <a:ext cx="1906161" cy="1906161"/>
          </a:xfrm>
          <a:prstGeom prst="wedgeEllipseCallout">
            <a:avLst>
              <a:gd name="adj1" fmla="val -39168"/>
              <a:gd name="adj2" fmla="val -52941"/>
            </a:avLst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4573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05">
            <a:extLst>
              <a:ext uri="{FF2B5EF4-FFF2-40B4-BE49-F238E27FC236}">
                <a16:creationId xmlns:a16="http://schemas.microsoft.com/office/drawing/2014/main" id="{7CF6C726-063B-4DB2-A6A6-AACE18EABEF0}"/>
              </a:ext>
            </a:extLst>
          </p:cNvPr>
          <p:cNvSpPr txBox="1">
            <a:spLocks/>
          </p:cNvSpPr>
          <p:nvPr/>
        </p:nvSpPr>
        <p:spPr>
          <a:xfrm>
            <a:off x="1556789" y="1081946"/>
            <a:ext cx="9078423" cy="503727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1219170">
              <a:spcBef>
                <a:spcPts val="0"/>
              </a:spcBef>
              <a:buNone/>
              <a:defRPr/>
            </a:pP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“Também há aquele </a:t>
            </a:r>
            <a:r>
              <a:rPr lang="pt-PT" sz="2133" i="1" kern="0" dirty="0" err="1">
                <a:solidFill>
                  <a:srgbClr val="000000"/>
                </a:solidFill>
                <a:latin typeface="Sniglet" panose="020B0604020202020204" charset="0"/>
              </a:rPr>
              <a:t>pokecoiso</a:t>
            </a: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… as pessoas marcam encontros para irem caçar juntas. É tipo “caça aos gambuzinos”. 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133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Às vezes, leio notícias de que alguém entrou numa propriedade privada ou se atirou para a linha do comboio, a caçar esta bicharada.</a:t>
            </a: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…Parece que se esquecem que andam na rua, é preciso atenção!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133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Mas pelo menos a criançada vai para a rua apanhar ar fresco e fazer exercício. 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133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O meu neto é que costuma jogar a isso. Já disse ao meu filho que ele podia ir caçar com ele. Mas pronto… não vai ele, vou eu. Agora já estou no nível 14 e já tenho 3 ginásios ao pé da minha casa.”</a:t>
            </a:r>
          </a:p>
          <a:p>
            <a:pPr algn="r" defTabSz="1219170">
              <a:spcBef>
                <a:spcPts val="0"/>
              </a:spcBef>
              <a:buNone/>
              <a:defRPr/>
            </a:pPr>
            <a:r>
              <a:rPr lang="pt-PT" sz="1867" kern="0" dirty="0">
                <a:solidFill>
                  <a:srgbClr val="000000"/>
                </a:solidFill>
                <a:latin typeface="Sniglet" panose="020B0604020202020204" charset="0"/>
              </a:rPr>
              <a:t>Relato fictício, mas fica a dica</a:t>
            </a:r>
            <a:endParaRPr lang="en" sz="1867" kern="0" dirty="0">
              <a:solidFill>
                <a:srgbClr val="000000"/>
              </a:solidFill>
              <a:latin typeface="Sniglet" panose="020B0604020202020204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6A057AE9-164A-4279-8D3E-46F82C0792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50" b="50"/>
          <a:stretch/>
        </p:blipFill>
        <p:spPr>
          <a:xfrm>
            <a:off x="356731" y="265644"/>
            <a:ext cx="1106309" cy="1106307"/>
          </a:xfrm>
          <a:prstGeom prst="wedgeEllipseCallout">
            <a:avLst>
              <a:gd name="adj1" fmla="val 49676"/>
              <a:gd name="adj2" fmla="val 39950"/>
            </a:avLst>
          </a:prstGeom>
          <a:ln w="57150">
            <a:solidFill>
              <a:schemeClr val="tx1"/>
            </a:solidFill>
          </a:ln>
        </p:spPr>
      </p:pic>
      <p:pic>
        <p:nvPicPr>
          <p:cNvPr id="2050" name="Picture 2" descr="Imagem de um smartphone com a aplicação Pokemon Go.">
            <a:extLst>
              <a:ext uri="{FF2B5EF4-FFF2-40B4-BE49-F238E27FC236}">
                <a16:creationId xmlns:a16="http://schemas.microsoft.com/office/drawing/2014/main" id="{16B94BFD-E0BC-4ABE-9929-0C99998429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63" t="5283" r="20163"/>
          <a:stretch/>
        </p:blipFill>
        <p:spPr bwMode="auto">
          <a:xfrm rot="20382452">
            <a:off x="10298123" y="2478774"/>
            <a:ext cx="1547080" cy="1737893"/>
          </a:xfrm>
          <a:prstGeom prst="roundRect">
            <a:avLst>
              <a:gd name="adj" fmla="val 21888"/>
            </a:avLst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072A1842-93DC-4F1E-884B-593B5B14C000}"/>
              </a:ext>
            </a:extLst>
          </p:cNvPr>
          <p:cNvSpPr/>
          <p:nvPr/>
        </p:nvSpPr>
        <p:spPr>
          <a:xfrm rot="1128243">
            <a:off x="10354498" y="4945796"/>
            <a:ext cx="748923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  <a:buSzPct val="25000"/>
            </a:pPr>
            <a:r>
              <a:rPr lang="en" sz="3200" kern="0" dirty="0">
                <a:solidFill>
                  <a:srgbClr val="57A7B5"/>
                </a:solidFill>
                <a:latin typeface="Arial"/>
                <a:cs typeface="Arial"/>
                <a:sym typeface="Arial"/>
              </a:rPr>
              <a:t>😉</a:t>
            </a:r>
          </a:p>
        </p:txBody>
      </p:sp>
    </p:spTree>
    <p:extLst>
      <p:ext uri="{BB962C8B-B14F-4D97-AF65-F5344CB8AC3E}">
        <p14:creationId xmlns:p14="http://schemas.microsoft.com/office/powerpoint/2010/main" val="309846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55900">
            <a:off x="1011555" y="604783"/>
            <a:ext cx="9082975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000000"/>
                </a:solidFill>
              </a:rPr>
              <a:t>os riscos das Live </a:t>
            </a:r>
            <a:r>
              <a:rPr lang="pt-PT" sz="3200" kern="0" dirty="0">
                <a:solidFill>
                  <a:srgbClr val="000000"/>
                </a:solidFill>
              </a:rPr>
              <a:t>(transmissões em direto)</a:t>
            </a:r>
            <a:endParaRPr lang="pt-PT" sz="4000" kern="0" dirty="0">
              <a:solidFill>
                <a:srgbClr val="000000"/>
              </a:solidFill>
            </a:endParaRPr>
          </a:p>
        </p:txBody>
      </p:sp>
      <p:pic>
        <p:nvPicPr>
          <p:cNvPr id="7" name="Imagem 23">
            <a:extLst>
              <a:ext uri="{FF2B5EF4-FFF2-40B4-BE49-F238E27FC236}">
                <a16:creationId xmlns:a16="http://schemas.microsoft.com/office/drawing/2014/main" id="{1853B120-F00E-487B-AA52-CD4623A50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039" y="1602379"/>
            <a:ext cx="7757099" cy="438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0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50887">
            <a:off x="1092835" y="732510"/>
            <a:ext cx="9082975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000000"/>
                </a:solidFill>
              </a:rPr>
              <a:t>Mas as Live já estão em todo o lado…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47497BE-8DF8-4A1E-9EED-47BFFA5A52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8995" r="8995"/>
          <a:stretch/>
        </p:blipFill>
        <p:spPr>
          <a:xfrm>
            <a:off x="8737196" y="169808"/>
            <a:ext cx="1920000" cy="1920000"/>
          </a:xfrm>
          <a:prstGeom prst="wedgeEllipseCallout">
            <a:avLst>
              <a:gd name="adj1" fmla="val -56514"/>
              <a:gd name="adj2" fmla="val 28633"/>
            </a:avLst>
          </a:prstGeom>
          <a:ln w="57150">
            <a:solidFill>
              <a:schemeClr val="tx1"/>
            </a:solidFill>
          </a:ln>
        </p:spPr>
      </p:pic>
      <p:pic>
        <p:nvPicPr>
          <p:cNvPr id="5" name="Picture 4" descr="Resultado de imagem para live facebook">
            <a:extLst>
              <a:ext uri="{FF2B5EF4-FFF2-40B4-BE49-F238E27FC236}">
                <a16:creationId xmlns:a16="http://schemas.microsoft.com/office/drawing/2014/main" id="{DFD14345-1476-4128-A2B3-148FC3CEFB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0" r="11470"/>
          <a:stretch/>
        </p:blipFill>
        <p:spPr bwMode="auto">
          <a:xfrm>
            <a:off x="8006128" y="4079076"/>
            <a:ext cx="2716909" cy="189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Resultado de imagem para live facebook">
            <a:extLst>
              <a:ext uri="{FF2B5EF4-FFF2-40B4-BE49-F238E27FC236}">
                <a16:creationId xmlns:a16="http://schemas.microsoft.com/office/drawing/2014/main" id="{4F0F6B47-2930-4CB7-BCCD-4BE38E234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883" y="3356996"/>
            <a:ext cx="1358987" cy="135898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Resultado de imagem para live instagram">
            <a:extLst>
              <a:ext uri="{FF2B5EF4-FFF2-40B4-BE49-F238E27FC236}">
                <a16:creationId xmlns:a16="http://schemas.microsoft.com/office/drawing/2014/main" id="{D2D1FCE6-AECF-47C7-A732-63397A1A4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131" y="3532424"/>
            <a:ext cx="2572979" cy="255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Resultado de imagem para live instagram">
            <a:extLst>
              <a:ext uri="{FF2B5EF4-FFF2-40B4-BE49-F238E27FC236}">
                <a16:creationId xmlns:a16="http://schemas.microsoft.com/office/drawing/2014/main" id="{EEA349B0-440B-43B7-AEAB-8F69F2D946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0" t="15849" r="24110" b="18954"/>
          <a:stretch/>
        </p:blipFill>
        <p:spPr bwMode="auto">
          <a:xfrm>
            <a:off x="2960199" y="3185160"/>
            <a:ext cx="1333744" cy="1120344"/>
          </a:xfrm>
          <a:prstGeom prst="roundRect">
            <a:avLst>
              <a:gd name="adj" fmla="val 2031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Resultado de imagem para snapchat live">
            <a:extLst>
              <a:ext uri="{FF2B5EF4-FFF2-40B4-BE49-F238E27FC236}">
                <a16:creationId xmlns:a16="http://schemas.microsoft.com/office/drawing/2014/main" id="{EA69507A-215B-44F7-970F-68188F405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012" y="1927018"/>
            <a:ext cx="2900155" cy="256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Resultado de imagem para snapchat live">
            <a:extLst>
              <a:ext uri="{FF2B5EF4-FFF2-40B4-BE49-F238E27FC236}">
                <a16:creationId xmlns:a16="http://schemas.microsoft.com/office/drawing/2014/main" id="{C65281D6-B278-4168-B2D0-55B9FAB2C3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8" t="11410" r="18638" b="11410"/>
          <a:stretch/>
        </p:blipFill>
        <p:spPr bwMode="auto">
          <a:xfrm>
            <a:off x="5184373" y="3464701"/>
            <a:ext cx="2821755" cy="103102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2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1060725" y="1375995"/>
            <a:ext cx="9373171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000000"/>
                </a:solidFill>
              </a:rPr>
              <a:t>Então e se eu quiser configurar melhor o meu Facebook?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381D217-451F-415C-BBF4-9117E4C57A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17" r="22557"/>
          <a:stretch/>
        </p:blipFill>
        <p:spPr>
          <a:xfrm>
            <a:off x="9962841" y="585452"/>
            <a:ext cx="1920000" cy="1920000"/>
          </a:xfrm>
          <a:prstGeom prst="wedgeEllipseCallout">
            <a:avLst>
              <a:gd name="adj1" fmla="val -54095"/>
              <a:gd name="adj2" fmla="val 12305"/>
            </a:avLst>
          </a:prstGeom>
          <a:ln w="57150">
            <a:solidFill>
              <a:schemeClr val="tx1"/>
            </a:solidFill>
          </a:ln>
        </p:spPr>
      </p:pic>
      <p:pic>
        <p:nvPicPr>
          <p:cNvPr id="7" name="Imagem 6" descr="Recorte de ecrã &quot;Segurança no Facebook.&quot;">
            <a:extLst>
              <a:ext uri="{FF2B5EF4-FFF2-40B4-BE49-F238E27FC236}">
                <a16:creationId xmlns:a16="http://schemas.microsoft.com/office/drawing/2014/main" id="{24E94523-427D-4C42-8023-CF1E923611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52" b="10595"/>
          <a:stretch/>
        </p:blipFill>
        <p:spPr>
          <a:xfrm>
            <a:off x="1964193" y="2294699"/>
            <a:ext cx="7998648" cy="3407147"/>
          </a:xfrm>
          <a:prstGeom prst="round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B63022B2-616C-474D-A370-47267BC37E5F}"/>
              </a:ext>
            </a:extLst>
          </p:cNvPr>
          <p:cNvSpPr/>
          <p:nvPr/>
        </p:nvSpPr>
        <p:spPr>
          <a:xfrm>
            <a:off x="1125623" y="5701845"/>
            <a:ext cx="3695242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defRPr/>
            </a:pPr>
            <a:r>
              <a:rPr lang="pt-PT" sz="1867" kern="0" dirty="0">
                <a:solidFill>
                  <a:srgbClr val="0070C0"/>
                </a:solidFill>
                <a:latin typeface="Sniglet" panose="020B0604020202020204" charset="0"/>
                <a:cs typeface="Arial"/>
                <a:sym typeface="Arial"/>
              </a:rPr>
              <a:t>https://www.facebook.com/safety</a:t>
            </a:r>
          </a:p>
        </p:txBody>
      </p:sp>
    </p:spTree>
    <p:extLst>
      <p:ext uri="{BB962C8B-B14F-4D97-AF65-F5344CB8AC3E}">
        <p14:creationId xmlns:p14="http://schemas.microsoft.com/office/powerpoint/2010/main" val="317032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2137740" y="1024190"/>
            <a:ext cx="2227125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000000"/>
                </a:solidFill>
              </a:rPr>
              <a:t>E o Insta?</a:t>
            </a:r>
          </a:p>
        </p:txBody>
      </p:sp>
      <p:pic>
        <p:nvPicPr>
          <p:cNvPr id="8" name="Picture 2" descr="Página de perfil no instagram, selecionar opções.">
            <a:extLst>
              <a:ext uri="{FF2B5EF4-FFF2-40B4-BE49-F238E27FC236}">
                <a16:creationId xmlns:a16="http://schemas.microsoft.com/office/drawing/2014/main" id="{DDCA7537-F5A7-4D16-AD1D-B0FD98C5F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35661" y="2089515"/>
            <a:ext cx="4703352" cy="3755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Página de perfil no instagram, após selecionar opções, ative a opção conta privada.">
            <a:extLst>
              <a:ext uri="{FF2B5EF4-FFF2-40B4-BE49-F238E27FC236}">
                <a16:creationId xmlns:a16="http://schemas.microsoft.com/office/drawing/2014/main" id="{C4D0AF64-CAE3-4C2E-B120-1A18DF6640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9191"/>
          <a:stretch/>
        </p:blipFill>
        <p:spPr bwMode="auto">
          <a:xfrm>
            <a:off x="6156518" y="1884329"/>
            <a:ext cx="4728285" cy="3769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381D217-451F-415C-BBF4-9117E4C57A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17" r="22557"/>
          <a:stretch/>
        </p:blipFill>
        <p:spPr>
          <a:xfrm>
            <a:off x="299190" y="252316"/>
            <a:ext cx="1632013" cy="1632013"/>
          </a:xfrm>
          <a:prstGeom prst="wedgeEllipseCallout">
            <a:avLst>
              <a:gd name="adj1" fmla="val 50528"/>
              <a:gd name="adj2" fmla="val 29238"/>
            </a:avLst>
          </a:prstGeom>
          <a:ln w="57150">
            <a:solidFill>
              <a:schemeClr val="tx1"/>
            </a:solidFill>
          </a:ln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EC4387E-2AA1-4FCB-8BA7-7C51F76C85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9917" r="22557"/>
          <a:stretch/>
        </p:blipFill>
        <p:spPr>
          <a:xfrm>
            <a:off x="4115028" y="169515"/>
            <a:ext cx="1156963" cy="1156963"/>
          </a:xfrm>
          <a:prstGeom prst="wedgeEllipseCallout">
            <a:avLst>
              <a:gd name="adj1" fmla="val -43815"/>
              <a:gd name="adj2" fmla="val 45567"/>
            </a:avLst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4591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hlinkClick r:id="rId2"/>
            <a:extLst>
              <a:ext uri="{FF2B5EF4-FFF2-40B4-BE49-F238E27FC236}">
                <a16:creationId xmlns:a16="http://schemas.microsoft.com/office/drawing/2014/main" id="{7CF3AB60-564E-4456-A525-4F98F1A247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79" b="10079"/>
          <a:stretch/>
        </p:blipFill>
        <p:spPr>
          <a:xfrm>
            <a:off x="1450848" y="1482208"/>
            <a:ext cx="9290304" cy="424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7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1158262" y="775459"/>
            <a:ext cx="2227125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000000"/>
                </a:solidFill>
              </a:rPr>
              <a:t>E o </a:t>
            </a:r>
            <a:r>
              <a:rPr lang="pt-PT" sz="4000" kern="0" dirty="0" err="1">
                <a:solidFill>
                  <a:srgbClr val="000000"/>
                </a:solidFill>
              </a:rPr>
              <a:t>Snap</a:t>
            </a:r>
            <a:r>
              <a:rPr lang="pt-PT" sz="4000" kern="0" dirty="0">
                <a:solidFill>
                  <a:srgbClr val="000000"/>
                </a:solidFill>
              </a:rPr>
              <a:t>?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381D217-451F-415C-BBF4-9117E4C57A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9917" r="22557"/>
          <a:stretch/>
        </p:blipFill>
        <p:spPr>
          <a:xfrm>
            <a:off x="3174100" y="197825"/>
            <a:ext cx="1156963" cy="1156963"/>
          </a:xfrm>
          <a:prstGeom prst="wedgeEllipseCallout">
            <a:avLst>
              <a:gd name="adj1" fmla="val -43815"/>
              <a:gd name="adj2" fmla="val 45567"/>
            </a:avLst>
          </a:prstGeom>
          <a:ln w="57150">
            <a:solidFill>
              <a:schemeClr val="tx1"/>
            </a:solidFill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8503568-D22B-40D3-A4AE-A0CC0C9F26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9917" r="22557"/>
          <a:stretch/>
        </p:blipFill>
        <p:spPr>
          <a:xfrm>
            <a:off x="115947" y="100936"/>
            <a:ext cx="1156963" cy="1156963"/>
          </a:xfrm>
          <a:prstGeom prst="wedgeEllipseCallout">
            <a:avLst>
              <a:gd name="adj1" fmla="val 40489"/>
              <a:gd name="adj2" fmla="val 51589"/>
            </a:avLst>
          </a:prstGeom>
          <a:ln w="57150">
            <a:solidFill>
              <a:schemeClr val="tx1"/>
            </a:solidFill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D17E1A2-773C-49B3-9794-FB504FF6F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9917" r="22557"/>
          <a:stretch/>
        </p:blipFill>
        <p:spPr>
          <a:xfrm>
            <a:off x="694428" y="1804825"/>
            <a:ext cx="1156963" cy="1156963"/>
          </a:xfrm>
          <a:prstGeom prst="wedgeEllipseCallout">
            <a:avLst>
              <a:gd name="adj1" fmla="val 45507"/>
              <a:gd name="adj2" fmla="val -51783"/>
            </a:avLst>
          </a:prstGeom>
          <a:ln w="57150">
            <a:solidFill>
              <a:schemeClr val="tx1"/>
            </a:solidFill>
          </a:ln>
        </p:spPr>
      </p:pic>
      <p:pic>
        <p:nvPicPr>
          <p:cNvPr id="10" name="Picture 3" descr="Snapchat&gt;Opções">
            <a:extLst>
              <a:ext uri="{FF2B5EF4-FFF2-40B4-BE49-F238E27FC236}">
                <a16:creationId xmlns:a16="http://schemas.microsoft.com/office/drawing/2014/main" id="{B8EF2C6C-187C-47E5-9D52-36DF8AB89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920" y="1804826"/>
            <a:ext cx="2231781" cy="396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Snapchat&gt;Opções&gt;Quem me envia snaps">
            <a:extLst>
              <a:ext uri="{FF2B5EF4-FFF2-40B4-BE49-F238E27FC236}">
                <a16:creationId xmlns:a16="http://schemas.microsoft.com/office/drawing/2014/main" id="{BAA47ED9-8772-4875-8620-C99DC4CD2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119" y="1451565"/>
            <a:ext cx="2681268" cy="395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Quem me envia Snaps&gt;Selecionar &quot;Os meus amigos&quot;">
            <a:extLst>
              <a:ext uri="{FF2B5EF4-FFF2-40B4-BE49-F238E27FC236}">
                <a16:creationId xmlns:a16="http://schemas.microsoft.com/office/drawing/2014/main" id="{75E7A12E-9E66-4088-8D8E-9D62EB223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804" y="1758720"/>
            <a:ext cx="2160731" cy="124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2325630" y="2559715"/>
            <a:ext cx="2611557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000000"/>
                </a:solidFill>
              </a:rPr>
              <a:t>E para o…?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381D217-451F-415C-BBF4-9117E4C57A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9917" r="22557"/>
          <a:stretch/>
        </p:blipFill>
        <p:spPr>
          <a:xfrm>
            <a:off x="2915999" y="1341904"/>
            <a:ext cx="1293891" cy="1293891"/>
          </a:xfrm>
          <a:prstGeom prst="wedgeEllipseCallout">
            <a:avLst>
              <a:gd name="adj1" fmla="val -34841"/>
              <a:gd name="adj2" fmla="val 53644"/>
            </a:avLst>
          </a:prstGeom>
          <a:ln w="57150">
            <a:solidFill>
              <a:schemeClr val="tx1"/>
            </a:solidFill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8503568-D22B-40D3-A4AE-A0CC0C9F26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9917" r="22557"/>
          <a:stretch/>
        </p:blipFill>
        <p:spPr>
          <a:xfrm>
            <a:off x="1323535" y="1575587"/>
            <a:ext cx="1156963" cy="1156963"/>
          </a:xfrm>
          <a:prstGeom prst="wedgeEllipseCallout">
            <a:avLst>
              <a:gd name="adj1" fmla="val 40489"/>
              <a:gd name="adj2" fmla="val 51589"/>
            </a:avLst>
          </a:prstGeom>
          <a:ln w="57150">
            <a:solidFill>
              <a:schemeClr val="tx1"/>
            </a:solidFill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D17E1A2-773C-49B3-9794-FB504FF6F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9917" r="22557"/>
          <a:stretch/>
        </p:blipFill>
        <p:spPr>
          <a:xfrm>
            <a:off x="4645391" y="1766912"/>
            <a:ext cx="1156963" cy="1156963"/>
          </a:xfrm>
          <a:prstGeom prst="wedgeEllipseCallout">
            <a:avLst>
              <a:gd name="adj1" fmla="val -43815"/>
              <a:gd name="adj2" fmla="val 48578"/>
            </a:avLst>
          </a:prstGeom>
          <a:ln w="57150">
            <a:solidFill>
              <a:schemeClr val="tx1"/>
            </a:solidFill>
          </a:ln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68A983E-5891-4361-A763-1BA5C9D096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9917" r="22557"/>
          <a:stretch/>
        </p:blipFill>
        <p:spPr>
          <a:xfrm>
            <a:off x="3459163" y="3787553"/>
            <a:ext cx="1293891" cy="1293891"/>
          </a:xfrm>
          <a:prstGeom prst="wedgeEllipseCallout">
            <a:avLst>
              <a:gd name="adj1" fmla="val -33944"/>
              <a:gd name="adj2" fmla="val -58531"/>
            </a:avLst>
          </a:prstGeom>
          <a:ln w="57150">
            <a:solidFill>
              <a:schemeClr val="tx1"/>
            </a:solidFill>
          </a:ln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87DAEC82-64A3-449E-8D1E-81CD47867A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9917" r="22557"/>
          <a:stretch/>
        </p:blipFill>
        <p:spPr>
          <a:xfrm>
            <a:off x="1656296" y="3655829"/>
            <a:ext cx="1293891" cy="1293891"/>
          </a:xfrm>
          <a:prstGeom prst="wedgeEllipseCallout">
            <a:avLst>
              <a:gd name="adj1" fmla="val 27079"/>
              <a:gd name="adj2" fmla="val -55839"/>
            </a:avLst>
          </a:prstGeom>
          <a:ln w="57150">
            <a:solidFill>
              <a:schemeClr val="tx1"/>
            </a:solidFill>
          </a:ln>
        </p:spPr>
      </p:pic>
      <p:pic>
        <p:nvPicPr>
          <p:cNvPr id="14" name="Content Placeholder 5" descr="Linha Internet Segura&#10;800 21 90 90&#10;linhainternetsegura@internetsegura.pt">
            <a:extLst>
              <a:ext uri="{FF2B5EF4-FFF2-40B4-BE49-F238E27FC236}">
                <a16:creationId xmlns:a16="http://schemas.microsoft.com/office/drawing/2014/main" id="{827BE7FE-6397-4AED-9277-050E5BC5A9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039" y="1173712"/>
            <a:ext cx="4107035" cy="1338672"/>
          </a:xfrm>
          <a:prstGeom prst="rect">
            <a:avLst/>
          </a:prstGeom>
        </p:spPr>
      </p:pic>
      <p:sp>
        <p:nvSpPr>
          <p:cNvPr id="15" name="Shape 105">
            <a:extLst>
              <a:ext uri="{FF2B5EF4-FFF2-40B4-BE49-F238E27FC236}">
                <a16:creationId xmlns:a16="http://schemas.microsoft.com/office/drawing/2014/main" id="{CD2B9E8E-B4F6-4EE9-8775-738CB9A58825}"/>
              </a:ext>
            </a:extLst>
          </p:cNvPr>
          <p:cNvSpPr txBox="1">
            <a:spLocks/>
          </p:cNvSpPr>
          <p:nvPr/>
        </p:nvSpPr>
        <p:spPr>
          <a:xfrm>
            <a:off x="6271659" y="2732549"/>
            <a:ext cx="4667795" cy="249957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 defTabSz="1219170">
              <a:spcBef>
                <a:spcPts val="0"/>
              </a:spcBef>
              <a:buNone/>
              <a:defRPr/>
            </a:pP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O Centro Internet Segura tem uma linha para as pessoas incansáveis com questões sobre como configurar os seus vários perfis.</a:t>
            </a:r>
          </a:p>
          <a:p>
            <a:pPr algn="ctr" defTabSz="1219170">
              <a:spcBef>
                <a:spcPts val="0"/>
              </a:spcBef>
              <a:buNone/>
              <a:defRPr/>
            </a:pPr>
            <a:endParaRPr lang="pt-PT" sz="2133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algn="ctr" defTabSz="1219170">
              <a:spcBef>
                <a:spcPts val="0"/>
              </a:spcBef>
              <a:buNone/>
              <a:defRPr/>
            </a:pP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É um serviço gratuito, anónimo e confidencial.</a:t>
            </a:r>
          </a:p>
          <a:p>
            <a:pPr algn="ctr" defTabSz="1219170">
              <a:spcBef>
                <a:spcPts val="0"/>
              </a:spcBef>
              <a:buNone/>
              <a:defRPr/>
            </a:pP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Venha falar connosco!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CAC8D9B5-8643-4A53-BDF8-5A7C15FDCE3E}"/>
              </a:ext>
            </a:extLst>
          </p:cNvPr>
          <p:cNvSpPr/>
          <p:nvPr/>
        </p:nvSpPr>
        <p:spPr>
          <a:xfrm rot="20845343">
            <a:off x="9837446" y="4934234"/>
            <a:ext cx="997809" cy="1036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  <a:buSzPct val="25000"/>
            </a:pPr>
            <a:r>
              <a:rPr lang="en" sz="5333" kern="0" dirty="0">
                <a:solidFill>
                  <a:srgbClr val="57A7B5"/>
                </a:solidFill>
                <a:latin typeface="Arial"/>
                <a:cs typeface="Arial"/>
                <a:sym typeface="Arial"/>
              </a:rPr>
              <a:t>😉</a:t>
            </a:r>
          </a:p>
        </p:txBody>
      </p:sp>
    </p:spTree>
    <p:extLst>
      <p:ext uri="{BB962C8B-B14F-4D97-AF65-F5344CB8AC3E}">
        <p14:creationId xmlns:p14="http://schemas.microsoft.com/office/powerpoint/2010/main" val="371274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ctrTitle"/>
          </p:nvPr>
        </p:nvSpPr>
        <p:spPr>
          <a:xfrm>
            <a:off x="5468167" y="2212733"/>
            <a:ext cx="5023200" cy="15464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r>
              <a:rPr lang="en" sz="9600" dirty="0"/>
              <a:t>2.</a:t>
            </a:r>
          </a:p>
          <a:p>
            <a:r>
              <a:rPr lang="pt-PT" dirty="0"/>
              <a:t>Internet das Coisas</a:t>
            </a:r>
            <a:endParaRPr lang="en" dirty="0"/>
          </a:p>
        </p:txBody>
      </p:sp>
      <p:sp>
        <p:nvSpPr>
          <p:cNvPr id="83" name="Shape 83"/>
          <p:cNvSpPr txBox="1">
            <a:spLocks noGrp="1"/>
          </p:cNvSpPr>
          <p:nvPr>
            <p:ph type="subTitle" idx="1"/>
          </p:nvPr>
        </p:nvSpPr>
        <p:spPr>
          <a:xfrm>
            <a:off x="5468167" y="3583533"/>
            <a:ext cx="5023200" cy="10464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r>
              <a:rPr lang="pt-PT" dirty="0"/>
              <a:t>Sabe o que partilham os brinquedos, quando estão ligados à Internet?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00364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1046225" y="835911"/>
            <a:ext cx="9373171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000000"/>
                </a:solidFill>
              </a:rPr>
              <a:t>Mas quais coisas?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BA1B65F-FE84-4097-9710-7CF007BDC6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65" b="13545"/>
          <a:stretch/>
        </p:blipFill>
        <p:spPr>
          <a:xfrm>
            <a:off x="8942228" y="2028272"/>
            <a:ext cx="1480291" cy="1480291"/>
          </a:xfrm>
          <a:prstGeom prst="wedgeEllipseCallout">
            <a:avLst>
              <a:gd name="adj1" fmla="val -3827"/>
              <a:gd name="adj2" fmla="val 65207"/>
            </a:avLst>
          </a:prstGeom>
          <a:ln w="57150">
            <a:solidFill>
              <a:schemeClr val="tx1"/>
            </a:solidFill>
          </a:ln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C8AE0957-0981-4916-BC22-DC4A0B9FA174}"/>
              </a:ext>
            </a:extLst>
          </p:cNvPr>
          <p:cNvGrpSpPr/>
          <p:nvPr/>
        </p:nvGrpSpPr>
        <p:grpSpPr>
          <a:xfrm>
            <a:off x="1753958" y="1859631"/>
            <a:ext cx="6626614" cy="3974440"/>
            <a:chOff x="1468663" y="1053995"/>
            <a:chExt cx="6048076" cy="3627452"/>
          </a:xfrm>
        </p:grpSpPr>
        <p:pic>
          <p:nvPicPr>
            <p:cNvPr id="7" name="Picture 2" descr="Imagem de familia a utilizar vários dispositivos eletrónicos numa sala">
              <a:extLst>
                <a:ext uri="{FF2B5EF4-FFF2-40B4-BE49-F238E27FC236}">
                  <a16:creationId xmlns:a16="http://schemas.microsoft.com/office/drawing/2014/main" id="{AACBBC0F-D953-4266-91DC-86F2D94CE3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8663" y="1053995"/>
              <a:ext cx="6045754" cy="3627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005A9EE-C47E-405B-8569-06F6AE731AE3}"/>
                </a:ext>
              </a:extLst>
            </p:cNvPr>
            <p:cNvSpPr/>
            <p:nvPr/>
          </p:nvSpPr>
          <p:spPr>
            <a:xfrm>
              <a:off x="3761068" y="1053995"/>
              <a:ext cx="1460944" cy="1028650"/>
            </a:xfrm>
            <a:prstGeom prst="ellipse">
              <a:avLst/>
            </a:prstGeom>
            <a:noFill/>
            <a:ln w="19050">
              <a:solidFill>
                <a:srgbClr val="FFC000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1867" kern="0">
                <a:solidFill>
                  <a:srgbClr val="FFFFFF"/>
                </a:solidFill>
                <a:latin typeface="Sniglet" panose="020B0604020202020204" charset="0"/>
                <a:sym typeface="Arial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0981982-762B-45ED-891D-F2F2EFC92E35}"/>
                </a:ext>
              </a:extLst>
            </p:cNvPr>
            <p:cNvSpPr/>
            <p:nvPr/>
          </p:nvSpPr>
          <p:spPr>
            <a:xfrm>
              <a:off x="2115276" y="3070219"/>
              <a:ext cx="1892992" cy="1611228"/>
            </a:xfrm>
            <a:prstGeom prst="ellipse">
              <a:avLst/>
            </a:prstGeom>
            <a:noFill/>
            <a:ln w="19050">
              <a:solidFill>
                <a:srgbClr val="00B050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1867" kern="0">
                <a:solidFill>
                  <a:srgbClr val="FFFFFF"/>
                </a:solidFill>
                <a:latin typeface="Sniglet" panose="020B0604020202020204" charset="0"/>
                <a:sym typeface="Arial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7131083-BB8B-4649-92FC-CF27F92D6C7A}"/>
                </a:ext>
              </a:extLst>
            </p:cNvPr>
            <p:cNvSpPr/>
            <p:nvPr/>
          </p:nvSpPr>
          <p:spPr>
            <a:xfrm>
              <a:off x="6363748" y="1262193"/>
              <a:ext cx="866104" cy="666725"/>
            </a:xfrm>
            <a:prstGeom prst="ellipse">
              <a:avLst/>
            </a:prstGeom>
            <a:noFill/>
            <a:ln w="19050">
              <a:solidFill>
                <a:srgbClr val="7030A0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1867" kern="0">
                <a:solidFill>
                  <a:srgbClr val="FFFFFF"/>
                </a:solidFill>
                <a:latin typeface="Sniglet" panose="020B0604020202020204" charset="0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64FC28A-13AD-47CE-8CEF-03E325E4A094}"/>
                </a:ext>
              </a:extLst>
            </p:cNvPr>
            <p:cNvSpPr/>
            <p:nvPr/>
          </p:nvSpPr>
          <p:spPr>
            <a:xfrm>
              <a:off x="3626586" y="2198617"/>
              <a:ext cx="930544" cy="655196"/>
            </a:xfrm>
            <a:prstGeom prst="ellipse">
              <a:avLst/>
            </a:prstGeom>
            <a:noFill/>
            <a:ln w="19050">
              <a:solidFill>
                <a:srgbClr val="00B0F0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1867" kern="0" dirty="0">
                <a:solidFill>
                  <a:srgbClr val="FFFFFF"/>
                </a:solidFill>
                <a:latin typeface="Sniglet" panose="020B0604020202020204" charset="0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3991FB4-7BC5-4279-B3F7-E488DAF12844}"/>
                </a:ext>
              </a:extLst>
            </p:cNvPr>
            <p:cNvSpPr/>
            <p:nvPr/>
          </p:nvSpPr>
          <p:spPr>
            <a:xfrm>
              <a:off x="5171636" y="2041569"/>
              <a:ext cx="668130" cy="514325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1867" kern="0">
                <a:solidFill>
                  <a:srgbClr val="FFFFFF"/>
                </a:solidFill>
                <a:latin typeface="Sniglet" panose="020B0604020202020204" charset="0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25FDE66-E342-4A4E-AD32-ED07159BD691}"/>
                </a:ext>
              </a:extLst>
            </p:cNvPr>
            <p:cNvSpPr/>
            <p:nvPr/>
          </p:nvSpPr>
          <p:spPr>
            <a:xfrm>
              <a:off x="4718617" y="2367067"/>
              <a:ext cx="650370" cy="500654"/>
            </a:xfrm>
            <a:prstGeom prst="ellipse">
              <a:avLst/>
            </a:prstGeom>
            <a:noFill/>
            <a:ln w="19050">
              <a:solidFill>
                <a:srgbClr val="7030A0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1867" kern="0">
                <a:solidFill>
                  <a:srgbClr val="FFFFFF"/>
                </a:solidFill>
                <a:latin typeface="Sniglet" panose="020B0604020202020204" charset="0"/>
                <a:sym typeface="Arial"/>
              </a:endParaRP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7B697B2F-AA9F-4F24-91E3-A9AD303FA3D9}"/>
                </a:ext>
              </a:extLst>
            </p:cNvPr>
            <p:cNvSpPr txBox="1"/>
            <p:nvPr/>
          </p:nvSpPr>
          <p:spPr>
            <a:xfrm>
              <a:off x="2412396" y="3614223"/>
              <a:ext cx="1527720" cy="6087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pt-PT" sz="18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niglet" panose="020B0604020202020204" charset="0"/>
                  <a:cs typeface="Arial"/>
                  <a:sym typeface="Arial"/>
                </a:rPr>
                <a:t>Computador/</a:t>
              </a:r>
            </a:p>
            <a:p>
              <a:pPr defTabSz="1219170">
                <a:defRPr/>
              </a:pPr>
              <a:r>
                <a:rPr lang="pt-PT" sz="18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niglet" panose="020B0604020202020204" charset="0"/>
                  <a:cs typeface="Arial"/>
                  <a:sym typeface="Arial"/>
                </a:rPr>
                <a:t>Portátil</a:t>
              </a: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63B9943E-0DFF-49BA-9F40-751F2F3A686E}"/>
                </a:ext>
              </a:extLst>
            </p:cNvPr>
            <p:cNvSpPr txBox="1"/>
            <p:nvPr/>
          </p:nvSpPr>
          <p:spPr>
            <a:xfrm>
              <a:off x="3711148" y="2349835"/>
              <a:ext cx="922016" cy="346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pt-PT" sz="18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niglet" panose="020B0604020202020204" charset="0"/>
                  <a:cs typeface="Arial"/>
                  <a:sym typeface="Arial"/>
                </a:rPr>
                <a:t>Box TV</a:t>
              </a:r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C3CB1273-A3C7-4F04-BCC2-91DFB2AE6242}"/>
                </a:ext>
              </a:extLst>
            </p:cNvPr>
            <p:cNvSpPr txBox="1"/>
            <p:nvPr/>
          </p:nvSpPr>
          <p:spPr>
            <a:xfrm>
              <a:off x="4070459" y="1333369"/>
              <a:ext cx="1129769" cy="346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pt-PT" sz="18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niglet" panose="020B0604020202020204" charset="0"/>
                  <a:cs typeface="Arial"/>
                  <a:sym typeface="Arial"/>
                </a:rPr>
                <a:t>Smart</a:t>
              </a:r>
              <a:r>
                <a:rPr lang="pt-PT" sz="18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niglet" panose="020B0604020202020204" charset="0"/>
                  <a:cs typeface="Arial"/>
                  <a:sym typeface="Arial"/>
                </a:rPr>
                <a:t> TV</a:t>
              </a:r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3830B86F-57EB-417B-964D-6348496C4706}"/>
                </a:ext>
              </a:extLst>
            </p:cNvPr>
            <p:cNvSpPr txBox="1"/>
            <p:nvPr/>
          </p:nvSpPr>
          <p:spPr>
            <a:xfrm>
              <a:off x="6073876" y="2002995"/>
              <a:ext cx="1442863" cy="6087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defRPr/>
              </a:pPr>
              <a:r>
                <a:rPr lang="pt-PT" sz="18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niglet" panose="020B0604020202020204" charset="0"/>
                  <a:cs typeface="Arial"/>
                  <a:sym typeface="Arial"/>
                </a:rPr>
                <a:t>Smartphone</a:t>
              </a:r>
            </a:p>
            <a:p>
              <a:pPr algn="ctr" defTabSz="1219170">
                <a:defRPr/>
              </a:pPr>
              <a:r>
                <a:rPr lang="pt-PT" sz="18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niglet" panose="020B0604020202020204" charset="0"/>
                  <a:cs typeface="Arial"/>
                  <a:sym typeface="Arial"/>
                </a:rPr>
                <a:t>Tablet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90640FC-92D4-4A95-BC43-276D21667F6C}"/>
                </a:ext>
              </a:extLst>
            </p:cNvPr>
            <p:cNvSpPr/>
            <p:nvPr/>
          </p:nvSpPr>
          <p:spPr>
            <a:xfrm>
              <a:off x="2636835" y="1625942"/>
              <a:ext cx="961505" cy="741125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1867" kern="0">
                <a:solidFill>
                  <a:srgbClr val="FFFFFF"/>
                </a:solidFill>
                <a:latin typeface="Sniglet" panose="020B0604020202020204" charset="0"/>
                <a:sym typeface="Arial"/>
              </a:endParaRP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C1ED116C-54D8-492B-AF5F-F56B9A7BB070}"/>
                </a:ext>
              </a:extLst>
            </p:cNvPr>
            <p:cNvSpPr txBox="1"/>
            <p:nvPr/>
          </p:nvSpPr>
          <p:spPr>
            <a:xfrm>
              <a:off x="1482832" y="1053995"/>
              <a:ext cx="1798384" cy="8709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pt-PT" sz="18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niglet" panose="020B0604020202020204" charset="0"/>
                  <a:cs typeface="Arial"/>
                  <a:sym typeface="Arial"/>
                </a:rPr>
                <a:t>Dispositivos</a:t>
              </a:r>
            </a:p>
            <a:p>
              <a:pPr defTabSz="1219170">
                <a:defRPr/>
              </a:pPr>
              <a:r>
                <a:rPr lang="pt-PT" sz="18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niglet" panose="020B0604020202020204" charset="0"/>
                  <a:cs typeface="Arial"/>
                  <a:sym typeface="Arial"/>
                </a:rPr>
                <a:t>Periféricos e de</a:t>
              </a:r>
            </a:p>
            <a:p>
              <a:pPr defTabSz="1219170">
                <a:defRPr/>
              </a:pPr>
              <a:r>
                <a:rPr lang="pt-PT" sz="18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niglet" panose="020B0604020202020204" charset="0"/>
                  <a:cs typeface="Arial"/>
                  <a:sym typeface="Arial"/>
                </a:rPr>
                <a:t>Automatização</a:t>
              </a:r>
            </a:p>
          </p:txBody>
        </p:sp>
      </p:grpSp>
      <p:sp>
        <p:nvSpPr>
          <p:cNvPr id="24" name="Shape 105">
            <a:extLst>
              <a:ext uri="{FF2B5EF4-FFF2-40B4-BE49-F238E27FC236}">
                <a16:creationId xmlns:a16="http://schemas.microsoft.com/office/drawing/2014/main" id="{B2EA11FD-4ADD-4E82-8322-8C1ADCCD4536}"/>
              </a:ext>
            </a:extLst>
          </p:cNvPr>
          <p:cNvSpPr txBox="1">
            <a:spLocks/>
          </p:cNvSpPr>
          <p:nvPr/>
        </p:nvSpPr>
        <p:spPr>
          <a:xfrm>
            <a:off x="8809215" y="3846851"/>
            <a:ext cx="1840725" cy="168007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1219170">
              <a:spcBef>
                <a:spcPts val="0"/>
              </a:spcBef>
              <a:buNone/>
              <a:defRPr/>
            </a:pPr>
            <a:r>
              <a:rPr lang="pt-PT" sz="2667" kern="0" dirty="0">
                <a:solidFill>
                  <a:srgbClr val="000000"/>
                </a:solidFill>
                <a:latin typeface="Sniglet" panose="020B0604020202020204" charset="0"/>
              </a:rPr>
              <a:t>E há mais!</a:t>
            </a:r>
            <a:endParaRPr lang="en" sz="2667" kern="0" dirty="0">
              <a:solidFill>
                <a:srgbClr val="000000"/>
              </a:solidFill>
              <a:latin typeface="Snigle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44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1301680" y="934758"/>
            <a:ext cx="9373171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000000"/>
                </a:solidFill>
              </a:rPr>
              <a:t>Mas agora liga tudo à Internet, é?!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66661A5-73FA-42FB-9527-3AED3462CA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50" b="50"/>
          <a:stretch/>
        </p:blipFill>
        <p:spPr>
          <a:xfrm>
            <a:off x="8750511" y="248115"/>
            <a:ext cx="1920000" cy="1920000"/>
          </a:xfrm>
          <a:prstGeom prst="wedgeEllipseCallout">
            <a:avLst>
              <a:gd name="adj1" fmla="val -55909"/>
              <a:gd name="adj2" fmla="val 35286"/>
            </a:avLst>
          </a:prstGeom>
          <a:ln w="57150">
            <a:solidFill>
              <a:schemeClr val="tx1"/>
            </a:solidFill>
          </a:ln>
        </p:spPr>
      </p:pic>
      <p:pic>
        <p:nvPicPr>
          <p:cNvPr id="6" name="Picture 10" descr="smartphones">
            <a:extLst>
              <a:ext uri="{FF2B5EF4-FFF2-40B4-BE49-F238E27FC236}">
                <a16:creationId xmlns:a16="http://schemas.microsoft.com/office/drawing/2014/main" id="{2A3583DE-3461-4EB0-928A-A373B004A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163" y="2188287"/>
            <a:ext cx="2394099" cy="134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tablets">
            <a:extLst>
              <a:ext uri="{FF2B5EF4-FFF2-40B4-BE49-F238E27FC236}">
                <a16:creationId xmlns:a16="http://schemas.microsoft.com/office/drawing/2014/main" id="{3FF1FD9F-9F96-4156-9D6B-A21484CE1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562" y="2928762"/>
            <a:ext cx="2456201" cy="205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smartwatches">
            <a:extLst>
              <a:ext uri="{FF2B5EF4-FFF2-40B4-BE49-F238E27FC236}">
                <a16:creationId xmlns:a16="http://schemas.microsoft.com/office/drawing/2014/main" id="{712C1C31-3ECD-4B6A-881B-33948F525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281" y="3806138"/>
            <a:ext cx="1753081" cy="140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omputador">
            <a:extLst>
              <a:ext uri="{FF2B5EF4-FFF2-40B4-BE49-F238E27FC236}">
                <a16:creationId xmlns:a16="http://schemas.microsoft.com/office/drawing/2014/main" id="{CD251707-9B8F-44D8-9850-0055BFEF0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81" y="1756435"/>
            <a:ext cx="1766219" cy="117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Portátil">
            <a:extLst>
              <a:ext uri="{FF2B5EF4-FFF2-40B4-BE49-F238E27FC236}">
                <a16:creationId xmlns:a16="http://schemas.microsoft.com/office/drawing/2014/main" id="{7E5B187F-4FCC-4B08-A79B-A6EBB5FED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940" y="2168115"/>
            <a:ext cx="1721315" cy="105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consola">
            <a:extLst>
              <a:ext uri="{FF2B5EF4-FFF2-40B4-BE49-F238E27FC236}">
                <a16:creationId xmlns:a16="http://schemas.microsoft.com/office/drawing/2014/main" id="{9D5C27FA-D09B-4B05-B4D2-0130D4DC4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011" y="4452755"/>
            <a:ext cx="2889331" cy="150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televisão">
            <a:extLst>
              <a:ext uri="{FF2B5EF4-FFF2-40B4-BE49-F238E27FC236}">
                <a16:creationId xmlns:a16="http://schemas.microsoft.com/office/drawing/2014/main" id="{1E8EEBC7-6CBC-4F0A-A02A-FA364EBA4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305" y="3598611"/>
            <a:ext cx="1533575" cy="160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63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1301680" y="934758"/>
            <a:ext cx="9373171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000000"/>
                </a:solidFill>
              </a:rPr>
              <a:t>Mas para que é </a:t>
            </a:r>
            <a:r>
              <a:rPr lang="pt-PT" sz="4000" kern="0">
                <a:solidFill>
                  <a:srgbClr val="000000"/>
                </a:solidFill>
              </a:rPr>
              <a:t>que isto serve?</a:t>
            </a:r>
            <a:endParaRPr lang="pt-PT" sz="4000" kern="0" dirty="0">
              <a:solidFill>
                <a:srgbClr val="000000"/>
              </a:solidFill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C48D8C2-0D10-4921-863C-152967E53A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5" r="725"/>
          <a:stretch/>
        </p:blipFill>
        <p:spPr>
          <a:xfrm>
            <a:off x="7909897" y="188287"/>
            <a:ext cx="1920000" cy="1920000"/>
          </a:xfrm>
          <a:prstGeom prst="wedgeEllipseCallout">
            <a:avLst>
              <a:gd name="adj1" fmla="val -56816"/>
              <a:gd name="adj2" fmla="val 24400"/>
            </a:avLst>
          </a:prstGeom>
          <a:ln w="57150">
            <a:solidFill>
              <a:schemeClr val="tx1"/>
            </a:solidFill>
          </a:ln>
        </p:spPr>
      </p:pic>
      <p:sp>
        <p:nvSpPr>
          <p:cNvPr id="14" name="Shape 105">
            <a:extLst>
              <a:ext uri="{FF2B5EF4-FFF2-40B4-BE49-F238E27FC236}">
                <a16:creationId xmlns:a16="http://schemas.microsoft.com/office/drawing/2014/main" id="{4FE10E5A-D914-4986-BCD1-BF5DF3EEDA63}"/>
              </a:ext>
            </a:extLst>
          </p:cNvPr>
          <p:cNvSpPr txBox="1">
            <a:spLocks/>
          </p:cNvSpPr>
          <p:nvPr/>
        </p:nvSpPr>
        <p:spPr>
          <a:xfrm>
            <a:off x="1417223" y="2168115"/>
            <a:ext cx="8918565" cy="348552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1219170">
              <a:spcBef>
                <a:spcPts val="0"/>
              </a:spcBef>
              <a:buNone/>
              <a:defRPr/>
            </a:pPr>
            <a:r>
              <a:rPr lang="pt-PT" sz="2667" kern="0" dirty="0">
                <a:solidFill>
                  <a:srgbClr val="000000"/>
                </a:solidFill>
                <a:latin typeface="Sniglet" panose="020B0604020202020204" charset="0"/>
              </a:rPr>
              <a:t>Quando um dispositivo se liga à Internet, pode ganhar várias funções adicionais: comunicar com outros utilizadores, interagir com outros aparelhos ligados à mesma rede, aceder a informação que está na Internet.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667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667" kern="0" dirty="0">
                <a:solidFill>
                  <a:srgbClr val="000000"/>
                </a:solidFill>
                <a:latin typeface="Sniglet" panose="020B0604020202020204" charset="0"/>
              </a:rPr>
              <a:t>Isto também significa que este aparelho recolhe dados do utilizador e que, a partir do momento em que está ligado a uma rede, pode ser um ponto de ataque nessa rede.</a:t>
            </a:r>
            <a:endParaRPr lang="en" sz="2667" kern="0" dirty="0">
              <a:solidFill>
                <a:srgbClr val="000000"/>
              </a:solidFill>
              <a:latin typeface="Snigle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33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2429585" y="1085460"/>
            <a:ext cx="5351368" cy="66992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000000"/>
                </a:solidFill>
              </a:rPr>
              <a:t>Ataque, mas ataque como?!</a:t>
            </a:r>
          </a:p>
        </p:txBody>
      </p:sp>
      <p:sp>
        <p:nvSpPr>
          <p:cNvPr id="14" name="Shape 105">
            <a:extLst>
              <a:ext uri="{FF2B5EF4-FFF2-40B4-BE49-F238E27FC236}">
                <a16:creationId xmlns:a16="http://schemas.microsoft.com/office/drawing/2014/main" id="{4FE10E5A-D914-4986-BCD1-BF5DF3EEDA63}"/>
              </a:ext>
            </a:extLst>
          </p:cNvPr>
          <p:cNvSpPr txBox="1">
            <a:spLocks/>
          </p:cNvSpPr>
          <p:nvPr/>
        </p:nvSpPr>
        <p:spPr>
          <a:xfrm>
            <a:off x="6614160" y="1880842"/>
            <a:ext cx="4287520" cy="393067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1219170">
              <a:spcBef>
                <a:spcPts val="0"/>
              </a:spcBef>
              <a:buNone/>
              <a:defRPr/>
            </a:pPr>
            <a:r>
              <a:rPr lang="pt-PT" sz="2000" kern="0" dirty="0">
                <a:solidFill>
                  <a:srgbClr val="000000"/>
                </a:solidFill>
                <a:latin typeface="Sniglet" panose="020B0604020202020204" charset="0"/>
              </a:rPr>
              <a:t>Se um destes dispositivos for atacado (ou “</a:t>
            </a:r>
            <a:r>
              <a:rPr lang="pt-PT" sz="2000" i="1" kern="0" dirty="0" err="1">
                <a:solidFill>
                  <a:srgbClr val="000000"/>
                </a:solidFill>
                <a:latin typeface="Sniglet" panose="020B0604020202020204" charset="0"/>
              </a:rPr>
              <a:t>hacked</a:t>
            </a:r>
            <a:r>
              <a:rPr lang="pt-PT" sz="2000" kern="0" dirty="0">
                <a:solidFill>
                  <a:srgbClr val="000000"/>
                </a:solidFill>
                <a:latin typeface="Sniglet" panose="020B0604020202020204" charset="0"/>
              </a:rPr>
              <a:t>”), pode deixar de funcionar propriamente, ou até contaminar outros dispositivos na rede (computadores, consolas, dispositivos periféricos, entre outros…).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000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000" kern="0" dirty="0">
                <a:solidFill>
                  <a:srgbClr val="000000"/>
                </a:solidFill>
                <a:latin typeface="Sniglet" panose="020B0604020202020204" charset="0"/>
              </a:rPr>
              <a:t>Na imagem os aparelhos, ligados à Internet, recusam-se a funcionar se não for pago um “resgate”. Esta é a lógica por detrás de ataques de “</a:t>
            </a:r>
            <a:r>
              <a:rPr lang="pt-PT" sz="2000" i="1" kern="0" dirty="0" err="1">
                <a:solidFill>
                  <a:srgbClr val="000000"/>
                </a:solidFill>
                <a:latin typeface="Sniglet" panose="020B0604020202020204" charset="0"/>
              </a:rPr>
              <a:t>ransomware</a:t>
            </a:r>
            <a:r>
              <a:rPr lang="pt-PT" sz="2000" kern="0" dirty="0">
                <a:solidFill>
                  <a:srgbClr val="000000"/>
                </a:solidFill>
                <a:latin typeface="Sniglet" panose="020B0604020202020204" charset="0"/>
              </a:rPr>
              <a:t>”. </a:t>
            </a:r>
            <a:endParaRPr lang="en" sz="2000" kern="0" dirty="0">
              <a:solidFill>
                <a:srgbClr val="000000"/>
              </a:solidFill>
              <a:latin typeface="Sniglet" panose="020B0604020202020204" charset="0"/>
            </a:endParaRPr>
          </a:p>
        </p:txBody>
      </p:sp>
      <p:pic>
        <p:nvPicPr>
          <p:cNvPr id="7" name="Picture 4" descr="Cartoon com o título &quot;A Internet das coisas ransomware&quot;.&#10;&#10;Vários objetos espalhados pela sala exigem um resgate ou iram continuar a mal funcionar.">
            <a:extLst>
              <a:ext uri="{FF2B5EF4-FFF2-40B4-BE49-F238E27FC236}">
                <a16:creationId xmlns:a16="http://schemas.microsoft.com/office/drawing/2014/main" id="{D4ADEED4-EFBA-4BF2-9662-626D160EF6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" t="5225" r="2415" b="12543"/>
          <a:stretch/>
        </p:blipFill>
        <p:spPr bwMode="auto">
          <a:xfrm>
            <a:off x="1163499" y="1920000"/>
            <a:ext cx="5293003" cy="402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6B283180-C8F1-468A-94D5-94E9E37FF2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98" r="9698"/>
          <a:stretch/>
        </p:blipFill>
        <p:spPr>
          <a:xfrm>
            <a:off x="339193" y="0"/>
            <a:ext cx="1920000" cy="1920000"/>
          </a:xfrm>
          <a:prstGeom prst="wedgeEllipseCallout">
            <a:avLst>
              <a:gd name="adj1" fmla="val 56426"/>
              <a:gd name="adj2" fmla="val 15404"/>
            </a:avLst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7059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1301680" y="785919"/>
            <a:ext cx="9373171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000000"/>
                </a:solidFill>
              </a:rPr>
              <a:t>Então e quando ligamos brinquedos à Net?</a:t>
            </a:r>
          </a:p>
        </p:txBody>
      </p:sp>
      <p:sp>
        <p:nvSpPr>
          <p:cNvPr id="6" name="Shape 105">
            <a:extLst>
              <a:ext uri="{FF2B5EF4-FFF2-40B4-BE49-F238E27FC236}">
                <a16:creationId xmlns:a16="http://schemas.microsoft.com/office/drawing/2014/main" id="{3F7A07CF-D7B9-4A31-A3F4-26D8F1D45D7C}"/>
              </a:ext>
            </a:extLst>
          </p:cNvPr>
          <p:cNvSpPr txBox="1">
            <a:spLocks/>
          </p:cNvSpPr>
          <p:nvPr/>
        </p:nvSpPr>
        <p:spPr>
          <a:xfrm>
            <a:off x="1164152" y="5102419"/>
            <a:ext cx="9648227" cy="622663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Uma reportagem do Primeiro Jornal (SIC),</a:t>
            </a:r>
          </a:p>
          <a:p>
            <a:pPr algn="ctr"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com intervenção da Deco.</a:t>
            </a:r>
            <a:endParaRPr lang="en" sz="2400" kern="0" dirty="0">
              <a:solidFill>
                <a:srgbClr val="000000"/>
              </a:solidFill>
              <a:latin typeface="Sniglet" panose="020B0604020202020204" charset="0"/>
            </a:endParaRPr>
          </a:p>
        </p:txBody>
      </p:sp>
      <p:pic>
        <p:nvPicPr>
          <p:cNvPr id="4" name="Imagem 3">
            <a:hlinkClick r:id="rId2"/>
            <a:extLst>
              <a:ext uri="{FF2B5EF4-FFF2-40B4-BE49-F238E27FC236}">
                <a16:creationId xmlns:a16="http://schemas.microsoft.com/office/drawing/2014/main" id="{3102AA52-DB3D-46C7-9E06-E3BFFEFB0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370" y="1811388"/>
            <a:ext cx="5511261" cy="323522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D43CC16-C35F-424A-8BC2-903AD77081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17" r="22557"/>
          <a:stretch/>
        </p:blipFill>
        <p:spPr>
          <a:xfrm>
            <a:off x="995920" y="1874812"/>
            <a:ext cx="1920000" cy="1920000"/>
          </a:xfrm>
          <a:prstGeom prst="wedgeEllipseCallout">
            <a:avLst>
              <a:gd name="adj1" fmla="val 41080"/>
              <a:gd name="adj2" fmla="val -51271"/>
            </a:avLst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0321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1053297" y="925331"/>
            <a:ext cx="9469516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000000"/>
                </a:solidFill>
              </a:rPr>
              <a:t>Então mas qual é o problema do brinquedo?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66661A5-73FA-42FB-9527-3AED3462CA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50" b="50"/>
          <a:stretch/>
        </p:blipFill>
        <p:spPr>
          <a:xfrm>
            <a:off x="10038320" y="854609"/>
            <a:ext cx="1920000" cy="1920000"/>
          </a:xfrm>
          <a:prstGeom prst="wedgeEllipseCallout">
            <a:avLst>
              <a:gd name="adj1" fmla="val -57345"/>
              <a:gd name="adj2" fmla="val 25988"/>
            </a:avLst>
          </a:prstGeom>
          <a:ln w="57150">
            <a:solidFill>
              <a:schemeClr val="tx1"/>
            </a:solidFill>
          </a:ln>
        </p:spPr>
      </p:pic>
      <p:sp>
        <p:nvSpPr>
          <p:cNvPr id="14" name="Shape 105">
            <a:extLst>
              <a:ext uri="{FF2B5EF4-FFF2-40B4-BE49-F238E27FC236}">
                <a16:creationId xmlns:a16="http://schemas.microsoft.com/office/drawing/2014/main" id="{4FE10E5A-D914-4986-BCD1-BF5DF3EEDA63}"/>
              </a:ext>
            </a:extLst>
          </p:cNvPr>
          <p:cNvSpPr txBox="1">
            <a:spLocks/>
          </p:cNvSpPr>
          <p:nvPr/>
        </p:nvSpPr>
        <p:spPr>
          <a:xfrm>
            <a:off x="1272988" y="2312337"/>
            <a:ext cx="9506701" cy="3499183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Tal como as “coisas” que podemos ligar à Internet, os brinquedos têm fracas medidas de segurança. Além disso a maioria tem termos e condições de privacidade pouco transparentes. Isso significa que não sabe em que extensão é que a criança não poderá estar a dar dados pessoais ao brinquedo, ou seja, à empresa que o desenvolveu.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400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Além deste tipo de brinquedos promover a normalização do conceito de vigilância numa criança está, sem ela perceber, a violar a sua privacidade.</a:t>
            </a:r>
            <a:endParaRPr lang="en" sz="2400" kern="0" dirty="0">
              <a:solidFill>
                <a:srgbClr val="000000"/>
              </a:solidFill>
              <a:latin typeface="Snigle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99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753040" y="627735"/>
            <a:ext cx="9373171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FFFFFF"/>
                </a:solidFill>
              </a:rPr>
              <a:t>E as bases de dados que </a:t>
            </a:r>
            <a:r>
              <a:rPr lang="pt-PT" sz="4000" kern="0" dirty="0" err="1">
                <a:solidFill>
                  <a:srgbClr val="FFFFFF"/>
                </a:solidFill>
              </a:rPr>
              <a:t>tÊm</a:t>
            </a:r>
            <a:r>
              <a:rPr lang="pt-PT" sz="4000" kern="0" dirty="0">
                <a:solidFill>
                  <a:srgbClr val="FFFFFF"/>
                </a:solidFill>
              </a:rPr>
              <a:t> estas informações, </a:t>
            </a:r>
            <a:r>
              <a:rPr lang="pt-PT" sz="4000" kern="0" dirty="0">
                <a:solidFill>
                  <a:srgbClr val="000000"/>
                </a:solidFill>
              </a:rPr>
              <a:t>Podem ser atacadas!</a:t>
            </a:r>
          </a:p>
        </p:txBody>
      </p:sp>
      <p:pic>
        <p:nvPicPr>
          <p:cNvPr id="12" name="Picture 4" descr="Recorte de Ecrã &quot;Ataque Informático Expõe dados de cinco milhões incluindo crianças&quot;">
            <a:extLst>
              <a:ext uri="{FF2B5EF4-FFF2-40B4-BE49-F238E27FC236}">
                <a16:creationId xmlns:a16="http://schemas.microsoft.com/office/drawing/2014/main" id="{698345A3-3BA8-44BF-95AA-D10DF1023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120" y="1648883"/>
            <a:ext cx="5702387" cy="2408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 descr="Recorte de Ecrã &quot;Ataque à Vtech: 6,4 milhões de perfis de crianças a 4,8 milhões de dados de pais revelados&quot;">
            <a:extLst>
              <a:ext uri="{FF2B5EF4-FFF2-40B4-BE49-F238E27FC236}">
                <a16:creationId xmlns:a16="http://schemas.microsoft.com/office/drawing/2014/main" id="{BC5D432C-4DFC-4CE4-AD7C-B4095FFF0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131" y="1478625"/>
            <a:ext cx="3759965" cy="2396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 descr="Recorte de Ecrã &quot;Um hacker espiou os dados de mais de 200 mil crianças num fabricante de brinquedos&quot;">
            <a:extLst>
              <a:ext uri="{FF2B5EF4-FFF2-40B4-BE49-F238E27FC236}">
                <a16:creationId xmlns:a16="http://schemas.microsoft.com/office/drawing/2014/main" id="{7397CE0B-BC63-45C1-A290-15279C51D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692" y="2914360"/>
            <a:ext cx="2478747" cy="284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Recorte de Ecrã &quot;Brinquedo conectado à Internet vaza dados de crianças&quot;">
            <a:extLst>
              <a:ext uri="{FF2B5EF4-FFF2-40B4-BE49-F238E27FC236}">
                <a16:creationId xmlns:a16="http://schemas.microsoft.com/office/drawing/2014/main" id="{90950F4C-14A9-4B3C-B47E-C18EC197E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000" y="2914360"/>
            <a:ext cx="5034600" cy="265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47497BE-8DF8-4A1E-9EED-47BFFA5A52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8995" r="8995"/>
          <a:stretch/>
        </p:blipFill>
        <p:spPr>
          <a:xfrm>
            <a:off x="9962841" y="137656"/>
            <a:ext cx="1920000" cy="1920000"/>
          </a:xfrm>
          <a:prstGeom prst="wedgeEllipseCallout">
            <a:avLst>
              <a:gd name="adj1" fmla="val -57345"/>
              <a:gd name="adj2" fmla="val -5762"/>
            </a:avLst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1020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ctrTitle" idx="4294967295"/>
          </p:nvPr>
        </p:nvSpPr>
        <p:spPr>
          <a:xfrm>
            <a:off x="1015999" y="2301700"/>
            <a:ext cx="5639200" cy="15464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r>
              <a:rPr lang="pt-PT" sz="16000" dirty="0">
                <a:solidFill>
                  <a:srgbClr val="000000"/>
                </a:solidFill>
              </a:rPr>
              <a:t>Olá</a:t>
            </a:r>
            <a:r>
              <a:rPr lang="en" sz="16000" dirty="0">
                <a:solidFill>
                  <a:srgbClr val="000000"/>
                </a:solidFill>
              </a:rPr>
              <a:t>!</a:t>
            </a:r>
          </a:p>
        </p:txBody>
      </p:sp>
      <p:pic>
        <p:nvPicPr>
          <p:cNvPr id="77" name="Shape 77"/>
          <p:cNvPicPr preferRelativeResize="0"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1884" y="716869"/>
            <a:ext cx="1595637" cy="1645201"/>
          </a:xfrm>
          <a:prstGeom prst="wedgeEllipseCallout">
            <a:avLst>
              <a:gd name="adj1" fmla="val -60049"/>
              <a:gd name="adj2" fmla="val 34410"/>
            </a:avLst>
          </a:prstGeom>
          <a:noFill/>
          <a:ln w="762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" name="Shape 76">
            <a:extLst>
              <a:ext uri="{FF2B5EF4-FFF2-40B4-BE49-F238E27FC236}">
                <a16:creationId xmlns:a16="http://schemas.microsoft.com/office/drawing/2014/main" id="{69A35D17-72BA-4B7E-AEAD-C3CF8A269053}"/>
              </a:ext>
            </a:extLst>
          </p:cNvPr>
          <p:cNvSpPr txBox="1">
            <a:spLocks/>
          </p:cNvSpPr>
          <p:nvPr/>
        </p:nvSpPr>
        <p:spPr>
          <a:xfrm>
            <a:off x="1015999" y="3645409"/>
            <a:ext cx="10655300" cy="2495724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30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defTabSz="1219170">
              <a:spcBef>
                <a:spcPts val="0"/>
              </a:spcBef>
              <a:buClr>
                <a:srgbClr val="000000"/>
              </a:buClr>
              <a:buNone/>
            </a:pPr>
            <a:r>
              <a:rPr lang="pt-PT" sz="2667" kern="0" dirty="0">
                <a:solidFill>
                  <a:srgbClr val="FFFFFF"/>
                </a:solidFill>
              </a:rPr>
              <a:t>Se ainda não nos conhece é porque tem de ver a </a:t>
            </a:r>
            <a:r>
              <a:rPr lang="pt-PT" sz="2667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websérie</a:t>
            </a:r>
            <a:r>
              <a:rPr lang="pt-PT" sz="2667" kern="0" dirty="0">
                <a:solidFill>
                  <a:srgbClr val="FFFFFF"/>
                </a:solidFill>
              </a:rPr>
              <a:t> “</a:t>
            </a:r>
            <a:r>
              <a:rPr lang="pt-PT" sz="2667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Cenas na Net</a:t>
            </a:r>
            <a:r>
              <a:rPr lang="pt-PT" sz="2667" kern="0" dirty="0">
                <a:solidFill>
                  <a:srgbClr val="FFFFFF"/>
                </a:solidFill>
              </a:rPr>
              <a:t>”, produzida pela Fundação Portugal Telecom, no âmbito do Projeto </a:t>
            </a:r>
            <a:r>
              <a:rPr lang="pt-PT" sz="2667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pt-PT" sz="2667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entro </a:t>
            </a:r>
            <a:r>
              <a:rPr lang="pt-PT" sz="2667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pt-PT" sz="2667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nternet </a:t>
            </a:r>
            <a:r>
              <a:rPr lang="pt-PT" sz="2667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pt-PT" sz="2667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egura</a:t>
            </a:r>
            <a:r>
              <a:rPr lang="pt-PT" sz="2667" kern="0" dirty="0">
                <a:solidFill>
                  <a:srgbClr val="FFFFFF"/>
                </a:solidFill>
              </a:rPr>
              <a:t>(</a:t>
            </a:r>
            <a:r>
              <a:rPr lang="pt-PT" sz="2667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CIS</a:t>
            </a:r>
            <a:r>
              <a:rPr lang="pt-PT" sz="2667" kern="0" dirty="0">
                <a:solidFill>
                  <a:srgbClr val="FFFFFF"/>
                </a:solidFill>
              </a:rPr>
              <a:t>)!</a:t>
            </a:r>
          </a:p>
          <a:p>
            <a:pPr defTabSz="1219170">
              <a:spcBef>
                <a:spcPts val="0"/>
              </a:spcBef>
              <a:buClr>
                <a:srgbClr val="000000"/>
              </a:buClr>
              <a:buNone/>
            </a:pPr>
            <a:endParaRPr lang="pt-PT" sz="2667" kern="0" dirty="0">
              <a:solidFill>
                <a:srgbClr val="FFFFFF"/>
              </a:solidFill>
            </a:endParaRPr>
          </a:p>
          <a:p>
            <a:pPr defTabSz="1219170">
              <a:spcBef>
                <a:spcPts val="0"/>
              </a:spcBef>
              <a:buClr>
                <a:srgbClr val="000000"/>
              </a:buClr>
              <a:buNone/>
            </a:pPr>
            <a:r>
              <a:rPr lang="pt-PT" sz="2667" kern="0" dirty="0">
                <a:solidFill>
                  <a:srgbClr val="FFFFFF"/>
                </a:solidFill>
              </a:rPr>
              <a:t>Vamos falar sobre este projeto e de temas importantes para a segurança e bem-estar online, sua e da sua família!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6DC1A87-5868-4803-BC09-DF407D967E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698" r="9698"/>
          <a:stretch/>
        </p:blipFill>
        <p:spPr>
          <a:xfrm>
            <a:off x="9342123" y="1208245"/>
            <a:ext cx="1920000" cy="1920000"/>
          </a:xfrm>
          <a:prstGeom prst="wedgeEllipseCallout">
            <a:avLst>
              <a:gd name="adj1" fmla="val -48047"/>
              <a:gd name="adj2" fmla="val 48590"/>
            </a:avLst>
          </a:prstGeom>
          <a:ln w="57150">
            <a:solidFill>
              <a:schemeClr val="tx1"/>
            </a:solidFill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A1A292D-75D5-42AD-AB4D-D4CCB7DE9D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58" r="2758"/>
          <a:stretch/>
        </p:blipFill>
        <p:spPr>
          <a:xfrm>
            <a:off x="7466600" y="325591"/>
            <a:ext cx="1765309" cy="1765309"/>
          </a:xfrm>
          <a:prstGeom prst="wedgeEllipseCallout">
            <a:avLst>
              <a:gd name="adj1" fmla="val -54162"/>
              <a:gd name="adj2" fmla="val -32672"/>
            </a:avLst>
          </a:prstGeom>
          <a:ln w="57150">
            <a:solidFill>
              <a:schemeClr val="tx1"/>
            </a:solidFill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A4DE46D-217F-471C-AFF2-7AC0F2DA3B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8995" r="8995"/>
          <a:stretch/>
        </p:blipFill>
        <p:spPr>
          <a:xfrm>
            <a:off x="6865025" y="2246461"/>
            <a:ext cx="1355867" cy="1355867"/>
          </a:xfrm>
          <a:prstGeom prst="wedgeEllipseCallout">
            <a:avLst>
              <a:gd name="adj1" fmla="val -56514"/>
              <a:gd name="adj2" fmla="val 28633"/>
            </a:avLst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394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21427946">
            <a:off x="1235345" y="1400404"/>
            <a:ext cx="7405449" cy="2090081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000000"/>
                </a:solidFill>
              </a:rPr>
              <a:t>Manel, querido, já não levas o </a:t>
            </a:r>
            <a:r>
              <a:rPr lang="pt-PT" sz="4000" kern="0" dirty="0" err="1">
                <a:solidFill>
                  <a:srgbClr val="000000"/>
                </a:solidFill>
              </a:rPr>
              <a:t>Pikachu</a:t>
            </a:r>
            <a:r>
              <a:rPr lang="pt-PT" sz="4000" kern="0" dirty="0">
                <a:solidFill>
                  <a:srgbClr val="000000"/>
                </a:solidFill>
              </a:rPr>
              <a:t>!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000000"/>
                </a:solidFill>
              </a:rPr>
              <a:t>E tu Isabel, também não levas a Barbie!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000000"/>
                </a:solidFill>
              </a:rPr>
              <a:t>Agora é só tablets!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B23F0BE-5EA2-42DD-8591-243491C67E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8" r="2758"/>
          <a:stretch/>
        </p:blipFill>
        <p:spPr>
          <a:xfrm>
            <a:off x="8890777" y="100584"/>
            <a:ext cx="2231776" cy="2231776"/>
          </a:xfrm>
          <a:prstGeom prst="wedgeEllipseCallout">
            <a:avLst>
              <a:gd name="adj1" fmla="val -45785"/>
              <a:gd name="adj2" fmla="val 42244"/>
            </a:avLst>
          </a:prstGeom>
          <a:ln w="57150">
            <a:solidFill>
              <a:schemeClr val="tx1"/>
            </a:solidFill>
          </a:ln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3298507D-8F8A-4640-9D78-503AB160CBCD}"/>
              </a:ext>
            </a:extLst>
          </p:cNvPr>
          <p:cNvSpPr/>
          <p:nvPr/>
        </p:nvSpPr>
        <p:spPr>
          <a:xfrm>
            <a:off x="1361440" y="4413882"/>
            <a:ext cx="91846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  <a:cs typeface="Open Sans"/>
                <a:sym typeface="Open Sans"/>
              </a:rPr>
              <a:t>Não seja tão radical como a Dona Laura. Se tem dúvidas relativamente a um dispositivo, fale connosco! </a:t>
            </a:r>
          </a:p>
          <a:p>
            <a:pPr defTabSz="1219170"/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  <a:cs typeface="Open Sans"/>
                <a:sym typeface="Open Sans"/>
              </a:rPr>
              <a:t>Lembre-se que é importante acompanhar a utilização que os jovens fazem destes dispositivos!</a:t>
            </a:r>
            <a:endParaRPr lang="pt-PT" sz="1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" name="Content Placeholder 5" descr="Linha Internet Segura&#10;800 21 90 90&#10;linhainternetsegura@internetsegura.pt">
            <a:extLst>
              <a:ext uri="{FF2B5EF4-FFF2-40B4-BE49-F238E27FC236}">
                <a16:creationId xmlns:a16="http://schemas.microsoft.com/office/drawing/2014/main" id="{EC867CEA-14A4-4CC5-A3CD-D7789F6A98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045" y="2890752"/>
            <a:ext cx="4107035" cy="133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67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ctrTitle"/>
          </p:nvPr>
        </p:nvSpPr>
        <p:spPr>
          <a:xfrm>
            <a:off x="5193060" y="2212733"/>
            <a:ext cx="5573413" cy="15464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r>
              <a:rPr lang="en" sz="9600" dirty="0"/>
              <a:t>3.</a:t>
            </a:r>
          </a:p>
          <a:p>
            <a:r>
              <a:rPr lang="pt-PT" dirty="0"/>
              <a:t>Regulamento Geral </a:t>
            </a:r>
            <a:r>
              <a:rPr lang="pt-PT" sz="3200" dirty="0"/>
              <a:t>de</a:t>
            </a:r>
            <a:r>
              <a:rPr lang="pt-PT" dirty="0"/>
              <a:t> Proteção </a:t>
            </a:r>
            <a:r>
              <a:rPr lang="pt-PT" sz="3200" dirty="0"/>
              <a:t>de</a:t>
            </a:r>
            <a:r>
              <a:rPr lang="pt-PT" dirty="0"/>
              <a:t> Dados </a:t>
            </a:r>
            <a:r>
              <a:rPr lang="pt-PT" sz="3733" dirty="0">
                <a:solidFill>
                  <a:srgbClr val="0070C0"/>
                </a:solidFill>
              </a:rPr>
              <a:t>(RGPD)</a:t>
            </a:r>
            <a:endParaRPr lang="en" dirty="0">
              <a:solidFill>
                <a:srgbClr val="0070C0"/>
              </a:solidFill>
            </a:endParaRPr>
          </a:p>
        </p:txBody>
      </p:sp>
      <p:sp>
        <p:nvSpPr>
          <p:cNvPr id="83" name="Shape 83"/>
          <p:cNvSpPr txBox="1">
            <a:spLocks noGrp="1"/>
          </p:cNvSpPr>
          <p:nvPr>
            <p:ph type="subTitle" idx="1"/>
          </p:nvPr>
        </p:nvSpPr>
        <p:spPr>
          <a:xfrm>
            <a:off x="5468167" y="3583533"/>
            <a:ext cx="5023200" cy="10464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r>
              <a:rPr lang="pt-PT" dirty="0"/>
              <a:t>A 25 de maio de 2018, </a:t>
            </a:r>
          </a:p>
          <a:p>
            <a:r>
              <a:rPr lang="pt-PT" dirty="0"/>
              <a:t>a forma como os dados pessoais são tratados vai mudar…</a:t>
            </a:r>
            <a:endParaRPr lang="en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B8ADE4B-97CC-4E83-BEC9-5DBD4C6616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1927" r="2987"/>
          <a:stretch/>
        </p:blipFill>
        <p:spPr>
          <a:xfrm>
            <a:off x="308677" y="1063027"/>
            <a:ext cx="5023200" cy="5041012"/>
          </a:xfrm>
          <a:prstGeom prst="ellipse">
            <a:avLst/>
          </a:prstGeom>
          <a:effectLst>
            <a:glow rad="101600">
              <a:schemeClr val="bg1">
                <a:lumMod val="95000"/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9958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2364265" y="1003633"/>
            <a:ext cx="7916827" cy="87364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000000"/>
                </a:solidFill>
              </a:rPr>
              <a:t>Mas isso é o quê?</a:t>
            </a:r>
          </a:p>
        </p:txBody>
      </p:sp>
      <p:sp>
        <p:nvSpPr>
          <p:cNvPr id="14" name="Shape 105">
            <a:extLst>
              <a:ext uri="{FF2B5EF4-FFF2-40B4-BE49-F238E27FC236}">
                <a16:creationId xmlns:a16="http://schemas.microsoft.com/office/drawing/2014/main" id="{4FE10E5A-D914-4986-BCD1-BF5DF3EEDA63}"/>
              </a:ext>
            </a:extLst>
          </p:cNvPr>
          <p:cNvSpPr txBox="1">
            <a:spLocks/>
          </p:cNvSpPr>
          <p:nvPr/>
        </p:nvSpPr>
        <p:spPr>
          <a:xfrm>
            <a:off x="1491411" y="1919215"/>
            <a:ext cx="8993709" cy="3680008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1219170">
              <a:spcBef>
                <a:spcPts val="0"/>
              </a:spcBef>
              <a:buNone/>
              <a:defRPr/>
            </a:pP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Este regulamento europeu </a:t>
            </a:r>
            <a:r>
              <a:rPr lang="pt-PT" sz="2133" kern="0" dirty="0">
                <a:solidFill>
                  <a:srgbClr val="0070C0"/>
                </a:solidFill>
                <a:latin typeface="Sniglet" panose="020B0604020202020204" charset="0"/>
              </a:rPr>
              <a:t>obriga a que as entidades informem os titulares dos dados sobre as bases legais para o tratamento, prazo de conservação e possibilidade de transferência dos seus dados a terceiros</a:t>
            </a: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. 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133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Entre várias outras questões, o regulamento obriga a validação da forma como foi obtido o consentimento dos titulares para o tratamento dos seus dados. Caso os requisitos não sejam cumpridos, as entidades serão obrigadas a solicitar um novo consentimento.</a:t>
            </a:r>
            <a:endParaRPr lang="en" sz="2133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endParaRPr lang="pt-PT" sz="2133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133" kern="0" dirty="0">
                <a:solidFill>
                  <a:srgbClr val="FF0000"/>
                </a:solidFill>
                <a:latin typeface="Sniglet" panose="020B0604020202020204" charset="0"/>
              </a:rPr>
              <a:t>Em situações de infração</a:t>
            </a: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, podem ser aplicadas </a:t>
            </a:r>
            <a:r>
              <a:rPr lang="pt-PT" sz="2133" kern="0" dirty="0">
                <a:solidFill>
                  <a:srgbClr val="FF0000"/>
                </a:solidFill>
                <a:latin typeface="Sniglet" panose="020B0604020202020204" charset="0"/>
              </a:rPr>
              <a:t>coimas até 20 milhões de euros ou 4% do volume de negócios anual</a:t>
            </a:r>
            <a:r>
              <a:rPr lang="pt-PT" sz="2133" kern="0" dirty="0">
                <a:solidFill>
                  <a:srgbClr val="D89F39"/>
                </a:solidFill>
                <a:latin typeface="Sniglet" panose="020B0604020202020204" charset="0"/>
              </a:rPr>
              <a:t> </a:t>
            </a: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da entidade que o infringiu.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133" kern="0" dirty="0">
              <a:solidFill>
                <a:srgbClr val="000000"/>
              </a:solidFill>
              <a:latin typeface="Sniglet" panose="020B060402020202020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A01CFCF-7CD5-4474-B9E8-C14E51760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8995" r="8995"/>
          <a:stretch/>
        </p:blipFill>
        <p:spPr>
          <a:xfrm>
            <a:off x="427953" y="131840"/>
            <a:ext cx="1656320" cy="1656320"/>
          </a:xfrm>
          <a:prstGeom prst="wedgeEllipseCallout">
            <a:avLst>
              <a:gd name="adj1" fmla="val 54308"/>
              <a:gd name="adj2" fmla="val 19638"/>
            </a:avLst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2964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2364265" y="1003633"/>
            <a:ext cx="7916827" cy="87364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000000"/>
                </a:solidFill>
              </a:rPr>
              <a:t>Há mais?</a:t>
            </a:r>
          </a:p>
        </p:txBody>
      </p:sp>
      <p:sp>
        <p:nvSpPr>
          <p:cNvPr id="14" name="Shape 105">
            <a:extLst>
              <a:ext uri="{FF2B5EF4-FFF2-40B4-BE49-F238E27FC236}">
                <a16:creationId xmlns:a16="http://schemas.microsoft.com/office/drawing/2014/main" id="{4FE10E5A-D914-4986-BCD1-BF5DF3EEDA63}"/>
              </a:ext>
            </a:extLst>
          </p:cNvPr>
          <p:cNvSpPr txBox="1">
            <a:spLocks/>
          </p:cNvSpPr>
          <p:nvPr/>
        </p:nvSpPr>
        <p:spPr>
          <a:xfrm>
            <a:off x="1328851" y="1919215"/>
            <a:ext cx="9318829" cy="3680008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1219170">
              <a:spcBef>
                <a:spcPts val="0"/>
              </a:spcBef>
              <a:buNone/>
              <a:defRPr/>
            </a:pP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O regulamento, obriga a aplicação de um </a:t>
            </a:r>
            <a:r>
              <a:rPr lang="pt-PT" sz="2133" kern="0" dirty="0">
                <a:solidFill>
                  <a:srgbClr val="FF0000"/>
                </a:solidFill>
                <a:latin typeface="Sniglet" panose="020B0604020202020204" charset="0"/>
              </a:rPr>
              <a:t>controlo dos riscos</a:t>
            </a: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 associados às fragilidades no </a:t>
            </a:r>
            <a:r>
              <a:rPr lang="pt-PT" sz="2133" kern="0" dirty="0">
                <a:solidFill>
                  <a:srgbClr val="FF0000"/>
                </a:solidFill>
                <a:latin typeface="Sniglet" panose="020B0604020202020204" charset="0"/>
              </a:rPr>
              <a:t>armazenamento</a:t>
            </a: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 e </a:t>
            </a:r>
            <a:r>
              <a:rPr lang="pt-PT" sz="2133" kern="0" dirty="0">
                <a:solidFill>
                  <a:srgbClr val="FF0000"/>
                </a:solidFill>
                <a:latin typeface="Sniglet" panose="020B0604020202020204" charset="0"/>
              </a:rPr>
              <a:t>transferência de dados</a:t>
            </a: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, ou a possíveis </a:t>
            </a:r>
            <a:r>
              <a:rPr lang="pt-PT" sz="2133" kern="0" dirty="0">
                <a:solidFill>
                  <a:srgbClr val="FF0000"/>
                </a:solidFill>
                <a:latin typeface="Sniglet" panose="020B0604020202020204" charset="0"/>
              </a:rPr>
              <a:t>roubos de informação</a:t>
            </a: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. 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133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As </a:t>
            </a:r>
            <a:r>
              <a:rPr lang="pt-PT" sz="2133" kern="0" dirty="0">
                <a:solidFill>
                  <a:srgbClr val="FF0000"/>
                </a:solidFill>
                <a:latin typeface="Sniglet" panose="020B0604020202020204" charset="0"/>
              </a:rPr>
              <a:t>entidades terão de garantir medidas de segurança eficazes </a:t>
            </a: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de forma a garantir a integridade e confidencialidade dos dados e prevenir a perda, alterações, divulgação e/ou acessos não autorizados aos dados.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133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Além disso, </a:t>
            </a:r>
            <a:r>
              <a:rPr lang="pt-PT" sz="2133" kern="0" dirty="0">
                <a:solidFill>
                  <a:srgbClr val="FF0000"/>
                </a:solidFill>
                <a:latin typeface="Sniglet" panose="020B0604020202020204" charset="0"/>
              </a:rPr>
              <a:t>qualquer violação de segurança </a:t>
            </a: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que coloque em risco os direitos dos titulares dos dados, </a:t>
            </a:r>
            <a:r>
              <a:rPr lang="pt-PT" sz="2133" kern="0" dirty="0">
                <a:solidFill>
                  <a:srgbClr val="FF0000"/>
                </a:solidFill>
                <a:latin typeface="Sniglet" panose="020B0604020202020204" charset="0"/>
              </a:rPr>
              <a:t>tem de ser comunicada aos respetivos titulares </a:t>
            </a: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e às autoridades de controlo, </a:t>
            </a:r>
            <a:r>
              <a:rPr lang="pt-PT" sz="2133" kern="0" dirty="0">
                <a:solidFill>
                  <a:srgbClr val="FF0000"/>
                </a:solidFill>
                <a:latin typeface="Sniglet" panose="020B0604020202020204" charset="0"/>
              </a:rPr>
              <a:t>no prazo máximo de 72 horas</a:t>
            </a: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.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133" kern="0" dirty="0">
              <a:solidFill>
                <a:srgbClr val="000000"/>
              </a:solidFill>
              <a:latin typeface="Sniglet" panose="020B060402020202020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CADFFEE-A2D1-4D03-94B8-3626228B9C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8995" r="8995"/>
          <a:stretch/>
        </p:blipFill>
        <p:spPr>
          <a:xfrm>
            <a:off x="427953" y="131840"/>
            <a:ext cx="1656320" cy="1656320"/>
          </a:xfrm>
          <a:prstGeom prst="wedgeEllipseCallout">
            <a:avLst>
              <a:gd name="adj1" fmla="val 54308"/>
              <a:gd name="adj2" fmla="val 19638"/>
            </a:avLst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6072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53698">
            <a:off x="2313245" y="878873"/>
            <a:ext cx="8354577" cy="87364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000000"/>
                </a:solidFill>
              </a:rPr>
              <a:t>Acho ótimo! Já faziam falta “leis” destas!</a:t>
            </a:r>
          </a:p>
        </p:txBody>
      </p:sp>
      <p:sp>
        <p:nvSpPr>
          <p:cNvPr id="14" name="Shape 105">
            <a:extLst>
              <a:ext uri="{FF2B5EF4-FFF2-40B4-BE49-F238E27FC236}">
                <a16:creationId xmlns:a16="http://schemas.microsoft.com/office/drawing/2014/main" id="{4FE10E5A-D914-4986-BCD1-BF5DF3EEDA63}"/>
              </a:ext>
            </a:extLst>
          </p:cNvPr>
          <p:cNvSpPr txBox="1">
            <a:spLocks/>
          </p:cNvSpPr>
          <p:nvPr/>
        </p:nvSpPr>
        <p:spPr>
          <a:xfrm>
            <a:off x="1613331" y="2265679"/>
            <a:ext cx="8749869" cy="318035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1219170">
              <a:spcBef>
                <a:spcPts val="0"/>
              </a:spcBef>
              <a:buNone/>
              <a:defRPr/>
            </a:pP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Calma. Existem algumas questões levantadas com o tratamento realizado aos dados dos menores (neste caso, com menos de 16 anos).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133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O tratamento só é lícito se o consentimento for dado pelos titulares das responsabilidades parentais do menor.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133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No entanto, </a:t>
            </a:r>
            <a:r>
              <a:rPr lang="pt-PT" sz="2133" kern="0" dirty="0" err="1">
                <a:solidFill>
                  <a:srgbClr val="000000"/>
                </a:solidFill>
                <a:latin typeface="Sniglet" panose="020B0604020202020204" charset="0"/>
              </a:rPr>
              <a:t>fo</a:t>
            </a: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i dada a liberdade aos Estados-Membro para legislarem uma idade inferior, até aos 13 anos, para os referidos efeitos.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6CA84CE-C7E2-4A5C-B750-062AE0E6E0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8" r="2758"/>
          <a:stretch/>
        </p:blipFill>
        <p:spPr>
          <a:xfrm>
            <a:off x="271552" y="91440"/>
            <a:ext cx="1674589" cy="1674589"/>
          </a:xfrm>
          <a:prstGeom prst="wedgeEllipseCallout">
            <a:avLst>
              <a:gd name="adj1" fmla="val 65321"/>
              <a:gd name="adj2" fmla="val 14569"/>
            </a:avLst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6762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53698">
            <a:off x="2323624" y="787813"/>
            <a:ext cx="7916827" cy="87364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FFFFFF"/>
                </a:solidFill>
              </a:rPr>
              <a:t>Acho muito bem, as crianças precisam de </a:t>
            </a:r>
            <a:r>
              <a:rPr lang="pt-PT" sz="4000" kern="0" dirty="0">
                <a:solidFill>
                  <a:srgbClr val="000000"/>
                </a:solidFill>
              </a:rPr>
              <a:t>ser protegidas!</a:t>
            </a:r>
          </a:p>
        </p:txBody>
      </p:sp>
      <p:sp>
        <p:nvSpPr>
          <p:cNvPr id="14" name="Shape 105">
            <a:extLst>
              <a:ext uri="{FF2B5EF4-FFF2-40B4-BE49-F238E27FC236}">
                <a16:creationId xmlns:a16="http://schemas.microsoft.com/office/drawing/2014/main" id="{4FE10E5A-D914-4986-BCD1-BF5DF3EEDA63}"/>
              </a:ext>
            </a:extLst>
          </p:cNvPr>
          <p:cNvSpPr txBox="1">
            <a:spLocks/>
          </p:cNvSpPr>
          <p:nvPr/>
        </p:nvSpPr>
        <p:spPr>
          <a:xfrm>
            <a:off x="1028269" y="1493520"/>
            <a:ext cx="9919992" cy="454179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1219170">
              <a:spcBef>
                <a:spcPts val="0"/>
              </a:spcBef>
              <a:buNone/>
              <a:defRPr/>
            </a:pP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Ninguém coloca isso em causa!</a:t>
            </a: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Mas vamos analisar o artigo 8, referente às condições aplicáveis ao consentimento de crianças em relação aos serviços da sociedade da informação: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133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1600" kern="0" dirty="0">
                <a:solidFill>
                  <a:srgbClr val="666666"/>
                </a:solidFill>
                <a:latin typeface="Sniglet" panose="020B0604020202020204" charset="0"/>
              </a:rPr>
              <a:t>1. Quando for aplicável o artigo 6.º, n.º 1, alínea a) - consentimento para o tratamento dos seus dados pessoais para uma ou mais finalidades específicas -, no que respeita à </a:t>
            </a:r>
            <a:r>
              <a:rPr lang="pt-PT" sz="1600" kern="0" dirty="0">
                <a:solidFill>
                  <a:srgbClr val="FF0000"/>
                </a:solidFill>
                <a:latin typeface="Sniglet" panose="020B0604020202020204" charset="0"/>
              </a:rPr>
              <a:t>oferta direta de serviços da sociedade da informação às crianças, dos dados pessoais de crianças é lícito se elas tiverem pelo menos 16 anos. Caso a criança tenha menos de 16 anos</a:t>
            </a:r>
            <a:r>
              <a:rPr lang="pt-PT" sz="1600" kern="0" dirty="0">
                <a:solidFill>
                  <a:srgbClr val="666666"/>
                </a:solidFill>
                <a:latin typeface="Sniglet" panose="020B0604020202020204" charset="0"/>
              </a:rPr>
              <a:t>, o tratamento </a:t>
            </a:r>
            <a:r>
              <a:rPr lang="pt-PT" sz="1600" kern="0" dirty="0">
                <a:solidFill>
                  <a:srgbClr val="FF0000"/>
                </a:solidFill>
                <a:latin typeface="Sniglet" panose="020B0604020202020204" charset="0"/>
              </a:rPr>
              <a:t>só é lícito se </a:t>
            </a:r>
            <a:r>
              <a:rPr lang="pt-PT" sz="1600" kern="0" dirty="0">
                <a:solidFill>
                  <a:srgbClr val="666666"/>
                </a:solidFill>
                <a:latin typeface="Sniglet" panose="020B0604020202020204" charset="0"/>
              </a:rPr>
              <a:t>e na medida em que o consentimento seja dado ou </a:t>
            </a:r>
            <a:r>
              <a:rPr lang="pt-PT" sz="1600" kern="0" dirty="0">
                <a:solidFill>
                  <a:srgbClr val="FF0000"/>
                </a:solidFill>
                <a:latin typeface="Sniglet" panose="020B0604020202020204" charset="0"/>
              </a:rPr>
              <a:t>autorizado pelos titulares das responsabilidades parentais da criança</a:t>
            </a:r>
            <a:r>
              <a:rPr lang="pt-PT" sz="1600" kern="0" dirty="0">
                <a:solidFill>
                  <a:srgbClr val="666666"/>
                </a:solidFill>
                <a:latin typeface="Sniglet" panose="020B0604020202020204" charset="0"/>
              </a:rPr>
              <a:t>.</a:t>
            </a: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1600" kern="0" dirty="0">
                <a:solidFill>
                  <a:srgbClr val="666666"/>
                </a:solidFill>
                <a:latin typeface="Sniglet" panose="020B0604020202020204" charset="0"/>
              </a:rPr>
              <a:t>(…)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1600" kern="0" dirty="0">
              <a:solidFill>
                <a:srgbClr val="666666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1600" kern="0" dirty="0">
                <a:solidFill>
                  <a:srgbClr val="666666"/>
                </a:solidFill>
                <a:latin typeface="Sniglet" panose="020B0604020202020204" charset="0"/>
              </a:rPr>
              <a:t>2. Nesses casos, </a:t>
            </a:r>
            <a:r>
              <a:rPr lang="pt-PT" sz="1600" kern="0" dirty="0">
                <a:solidFill>
                  <a:srgbClr val="FF0000"/>
                </a:solidFill>
                <a:latin typeface="Sniglet" panose="020B0604020202020204" charset="0"/>
              </a:rPr>
              <a:t>o responsável pelo tratamento envida todos os esforços adequados para verificar que o consentimento foi dado ou autorizado pelo titular das responsabilidades parentais da criança, tendo em conta a tecnologia disponível</a:t>
            </a:r>
            <a:r>
              <a:rPr lang="pt-PT" sz="1600" kern="0" dirty="0">
                <a:solidFill>
                  <a:srgbClr val="666666"/>
                </a:solidFill>
                <a:latin typeface="Sniglet" panose="020B0604020202020204" charset="0"/>
              </a:rPr>
              <a:t>.</a:t>
            </a: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1600" kern="0" dirty="0">
                <a:solidFill>
                  <a:srgbClr val="666666"/>
                </a:solidFill>
                <a:latin typeface="Sniglet" panose="020B0604020202020204" charset="0"/>
              </a:rPr>
              <a:t>(…)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133" kern="0" dirty="0">
              <a:solidFill>
                <a:srgbClr val="000000"/>
              </a:solidFill>
              <a:latin typeface="Sniglet" panose="020B060402020202020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6CA84CE-C7E2-4A5C-B750-062AE0E6E0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8" r="2758"/>
          <a:stretch/>
        </p:blipFill>
        <p:spPr>
          <a:xfrm>
            <a:off x="719539" y="91440"/>
            <a:ext cx="1226603" cy="1226603"/>
          </a:xfrm>
          <a:prstGeom prst="wedgeEllipseCallout">
            <a:avLst>
              <a:gd name="adj1" fmla="val 65321"/>
              <a:gd name="adj2" fmla="val 12142"/>
            </a:avLst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3074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 conjunto de vários serviços da sociedade da informação e sobreposto está um símbolo de proibição.">
            <a:extLst>
              <a:ext uri="{FF2B5EF4-FFF2-40B4-BE49-F238E27FC236}">
                <a16:creationId xmlns:a16="http://schemas.microsoft.com/office/drawing/2014/main" id="{9E9B7A80-EC76-45EC-8F93-DB20662D2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84" y="1262700"/>
            <a:ext cx="3869264" cy="43326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53698">
            <a:off x="2238152" y="125280"/>
            <a:ext cx="7916827" cy="87364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FFFFFF"/>
                </a:solidFill>
              </a:rPr>
              <a:t>Não sei se estou a perceber…</a:t>
            </a:r>
          </a:p>
        </p:txBody>
      </p:sp>
      <p:pic>
        <p:nvPicPr>
          <p:cNvPr id="5" name="Picture 4" descr="Meme da Internet desenvolvido por miúdos seguros na net. Uma criança e um adulto conversam. A criança tem os olhos com lágrimas e diz &quot;não vou poder usar serviços da sociedade de informação sem consentimento parental?&quot;, homem responde &quot;segundo o #RGPD, se tiveres menos de 16 anos precisarás de consentimento parental...&quot;. Adulto abraça a criança e continua &quot;mas deixa lá, poderás conduzir motos a partir dos 14!&quot;.">
            <a:extLst>
              <a:ext uri="{FF2B5EF4-FFF2-40B4-BE49-F238E27FC236}">
                <a16:creationId xmlns:a16="http://schemas.microsoft.com/office/drawing/2014/main" id="{16636E03-71EA-452F-A642-735A3C52A0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4"/>
          <a:stretch/>
        </p:blipFill>
        <p:spPr>
          <a:xfrm>
            <a:off x="7540284" y="1144642"/>
            <a:ext cx="3470275" cy="4833039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5BE8A115-8066-4E19-B14F-9D520F8272D2}"/>
              </a:ext>
            </a:extLst>
          </p:cNvPr>
          <p:cNvSpPr/>
          <p:nvPr/>
        </p:nvSpPr>
        <p:spPr>
          <a:xfrm>
            <a:off x="7699033" y="6075011"/>
            <a:ext cx="3480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pt-PT" b="1" dirty="0">
                <a:solidFill>
                  <a:srgbClr val="FFFFFF"/>
                </a:solidFill>
                <a:latin typeface="Sniglet" panose="020B0604020202020204" charset="0"/>
                <a:cs typeface="Arial"/>
                <a:sym typeface="Arial"/>
              </a:rPr>
              <a:t>Fonte: </a:t>
            </a:r>
            <a:r>
              <a:rPr lang="pt-PT" b="1" dirty="0" err="1">
                <a:solidFill>
                  <a:srgbClr val="FFFFFF"/>
                </a:solidFill>
                <a:latin typeface="Sniglet" panose="020B0604020202020204" charset="0"/>
                <a:cs typeface="Arial"/>
                <a:sym typeface="Arial"/>
              </a:rPr>
              <a:t>MiudosSegurosNa.Net</a:t>
            </a:r>
            <a:r>
              <a:rPr lang="pt-PT" dirty="0">
                <a:solidFill>
                  <a:srgbClr val="FFFFFF"/>
                </a:solidFill>
                <a:latin typeface="Sniglet" panose="020B0604020202020204" charset="0"/>
                <a:cs typeface="Arial"/>
                <a:sym typeface="Arial"/>
              </a:rPr>
              <a:t> </a:t>
            </a:r>
          </a:p>
        </p:txBody>
      </p:sp>
      <p:pic>
        <p:nvPicPr>
          <p:cNvPr id="43" name="Imagem 42">
            <a:extLst>
              <a:ext uri="{FF2B5EF4-FFF2-40B4-BE49-F238E27FC236}">
                <a16:creationId xmlns:a16="http://schemas.microsoft.com/office/drawing/2014/main" id="{2070723C-FA11-4811-BCEC-62990F5A39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917" r="22557"/>
          <a:stretch/>
        </p:blipFill>
        <p:spPr>
          <a:xfrm>
            <a:off x="719272" y="253358"/>
            <a:ext cx="1303589" cy="1303589"/>
          </a:xfrm>
          <a:prstGeom prst="wedgeEllipseCallout">
            <a:avLst>
              <a:gd name="adj1" fmla="val 52192"/>
              <a:gd name="adj2" fmla="val -24813"/>
            </a:avLst>
          </a:prstGeom>
          <a:ln w="57150">
            <a:solidFill>
              <a:schemeClr val="tx1"/>
            </a:solidFill>
          </a:ln>
        </p:spPr>
      </p:pic>
      <p:sp>
        <p:nvSpPr>
          <p:cNvPr id="44" name="CaixaDeTexto 43">
            <a:extLst>
              <a:ext uri="{FF2B5EF4-FFF2-40B4-BE49-F238E27FC236}">
                <a16:creationId xmlns:a16="http://schemas.microsoft.com/office/drawing/2014/main" id="{B75875E0-FF43-487E-A375-309E2B0875D7}"/>
              </a:ext>
            </a:extLst>
          </p:cNvPr>
          <p:cNvSpPr txBox="1"/>
          <p:nvPr/>
        </p:nvSpPr>
        <p:spPr>
          <a:xfrm>
            <a:off x="2567946" y="2119713"/>
            <a:ext cx="33378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pt-PT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iglet" panose="020B0604020202020204" charset="0"/>
                <a:cs typeface="Arial"/>
                <a:sym typeface="Arial"/>
              </a:rPr>
              <a:t>Salvo autorização </a:t>
            </a:r>
          </a:p>
          <a:p>
            <a:pPr algn="ctr" defTabSz="1219170">
              <a:defRPr/>
            </a:pPr>
            <a:r>
              <a:rPr lang="pt-PT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iglet" panose="020B0604020202020204" charset="0"/>
                <a:cs typeface="Arial"/>
                <a:sym typeface="Arial"/>
              </a:rPr>
              <a:t>parental explícita, os menores de 16 anos, não podem utilizar serviços como Facebook, Whatsapp, Youtube, </a:t>
            </a:r>
            <a:r>
              <a:rPr lang="pt-PT" sz="24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iglet" panose="020B0604020202020204" charset="0"/>
                <a:cs typeface="Arial"/>
                <a:sym typeface="Arial"/>
              </a:rPr>
              <a:t>Spotify</a:t>
            </a:r>
            <a:r>
              <a:rPr lang="pt-PT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iglet" panose="020B0604020202020204" charset="0"/>
                <a:cs typeface="Arial"/>
                <a:sym typeface="Arial"/>
              </a:rPr>
              <a:t>, </a:t>
            </a:r>
          </a:p>
          <a:p>
            <a:pPr algn="ctr" defTabSz="1219170">
              <a:defRPr/>
            </a:pPr>
            <a:r>
              <a:rPr lang="pt-PT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iglet" panose="020B0604020202020204" charset="0"/>
                <a:cs typeface="Arial"/>
                <a:sym typeface="Arial"/>
              </a:rPr>
              <a:t>etc…</a:t>
            </a:r>
          </a:p>
        </p:txBody>
      </p:sp>
    </p:spTree>
    <p:extLst>
      <p:ext uri="{BB962C8B-B14F-4D97-AF65-F5344CB8AC3E}">
        <p14:creationId xmlns:p14="http://schemas.microsoft.com/office/powerpoint/2010/main" val="255648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2315159" y="626079"/>
            <a:ext cx="8410453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FFFFFF"/>
                </a:solidFill>
              </a:rPr>
              <a:t>Então se o meu frederico não autorizar, </a:t>
            </a:r>
            <a:r>
              <a:rPr lang="pt-PT" sz="4000" kern="0" dirty="0">
                <a:solidFill>
                  <a:srgbClr val="000000"/>
                </a:solidFill>
              </a:rPr>
              <a:t>deixo de falar com os meus netos no face?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C48D8C2-0D10-4921-863C-152967E53A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5" r="725"/>
          <a:stretch/>
        </p:blipFill>
        <p:spPr>
          <a:xfrm>
            <a:off x="844732" y="283127"/>
            <a:ext cx="1262325" cy="1262325"/>
          </a:xfrm>
          <a:prstGeom prst="wedgeEllipseCallout">
            <a:avLst>
              <a:gd name="adj1" fmla="val 56857"/>
              <a:gd name="adj2" fmla="val -24290"/>
            </a:avLst>
          </a:prstGeom>
          <a:ln w="57150">
            <a:solidFill>
              <a:schemeClr val="tx1"/>
            </a:solidFill>
          </a:ln>
        </p:spPr>
      </p:pic>
      <p:sp>
        <p:nvSpPr>
          <p:cNvPr id="14" name="Shape 105">
            <a:extLst>
              <a:ext uri="{FF2B5EF4-FFF2-40B4-BE49-F238E27FC236}">
                <a16:creationId xmlns:a16="http://schemas.microsoft.com/office/drawing/2014/main" id="{4FE10E5A-D914-4986-BCD1-BF5DF3EEDA63}"/>
              </a:ext>
            </a:extLst>
          </p:cNvPr>
          <p:cNvSpPr txBox="1">
            <a:spLocks/>
          </p:cNvSpPr>
          <p:nvPr/>
        </p:nvSpPr>
        <p:spPr>
          <a:xfrm>
            <a:off x="1003300" y="1676400"/>
            <a:ext cx="10195560" cy="417576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1219170">
              <a:spcBef>
                <a:spcPts val="0"/>
              </a:spcBef>
              <a:buNone/>
              <a:defRPr/>
            </a:pP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Para académicos como Eva </a:t>
            </a:r>
            <a:r>
              <a:rPr lang="pt-PT" sz="2133" kern="0" dirty="0" err="1">
                <a:solidFill>
                  <a:srgbClr val="000000"/>
                </a:solidFill>
                <a:latin typeface="Sniglet" panose="020B0604020202020204" charset="0"/>
              </a:rPr>
              <a:t>Lievens</a:t>
            </a: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 ou John </a:t>
            </a:r>
            <a:r>
              <a:rPr lang="pt-PT" sz="2133" kern="0" dirty="0" err="1">
                <a:solidFill>
                  <a:srgbClr val="000000"/>
                </a:solidFill>
                <a:latin typeface="Sniglet" panose="020B0604020202020204" charset="0"/>
              </a:rPr>
              <a:t>Carr</a:t>
            </a: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, as crianças e os seus direitos não foram devidamente considerados no regulamento, nomeadamente: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133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133" kern="0" dirty="0">
                <a:solidFill>
                  <a:srgbClr val="0070C0"/>
                </a:solidFill>
                <a:latin typeface="Sniglet" panose="020B0604020202020204" charset="0"/>
              </a:rPr>
              <a:t>Liberdade de expressão </a:t>
            </a: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- A criança tem o direito de exprimir os seus pontos de vista, obter informações, dar a conhecer ideias e informações, sem considerações de fronteiras. (artigo 13ª)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133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133" kern="0" dirty="0">
                <a:solidFill>
                  <a:srgbClr val="0070C0"/>
                </a:solidFill>
                <a:latin typeface="Sniglet" panose="020B0604020202020204" charset="0"/>
              </a:rPr>
              <a:t>Liberdade de pensamento, consciência e religião </a:t>
            </a: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- O Estado respeita o direito da criança à liberdade de pensamento, consciência e religião, no respeito pelo papel de orientação dos pais.(artigo 14º)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133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133" kern="0" dirty="0">
                <a:solidFill>
                  <a:srgbClr val="0070C0"/>
                </a:solidFill>
                <a:latin typeface="Sniglet" panose="020B0604020202020204" charset="0"/>
              </a:rPr>
              <a:t>Liberdade de associação </a:t>
            </a: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- As crianças têm o direito de se reunir e de aderir ou formar associações. (artigo 15º)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133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endParaRPr lang="pt-PT" sz="2133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endParaRPr lang="en" sz="2133" kern="0" dirty="0">
              <a:solidFill>
                <a:srgbClr val="000000"/>
              </a:solidFill>
              <a:latin typeface="Sniglet" panose="020B060402020202020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8D69D4C-D915-416E-8A45-B3DCECA76FD1}"/>
              </a:ext>
            </a:extLst>
          </p:cNvPr>
          <p:cNvSpPr/>
          <p:nvPr/>
        </p:nvSpPr>
        <p:spPr>
          <a:xfrm>
            <a:off x="5504566" y="6229068"/>
            <a:ext cx="6378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pt-PT" b="1" dirty="0">
                <a:solidFill>
                  <a:srgbClr val="FFFFFF"/>
                </a:solidFill>
                <a:latin typeface="Sniglet" panose="020B0604020202020204" charset="0"/>
                <a:cs typeface="Arial"/>
                <a:sym typeface="Arial"/>
              </a:rPr>
              <a:t>Fonte: Convenção sobre os Direitos da Criança, UNICEF</a:t>
            </a:r>
            <a:endParaRPr lang="pt-PT" dirty="0">
              <a:solidFill>
                <a:srgbClr val="FFFFFF"/>
              </a:solidFill>
              <a:latin typeface="Sniglet" panose="020B060402020202020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140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53698">
            <a:off x="2238152" y="125280"/>
            <a:ext cx="7916827" cy="87364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FFFFFF"/>
                </a:solidFill>
              </a:rPr>
              <a:t>Mas não pode ir até aos 13 anos?</a:t>
            </a:r>
          </a:p>
        </p:txBody>
      </p:sp>
      <p:pic>
        <p:nvPicPr>
          <p:cNvPr id="43" name="Imagem 42">
            <a:extLst>
              <a:ext uri="{FF2B5EF4-FFF2-40B4-BE49-F238E27FC236}">
                <a16:creationId xmlns:a16="http://schemas.microsoft.com/office/drawing/2014/main" id="{2070723C-FA11-4811-BCEC-62990F5A39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17" r="22557"/>
          <a:stretch/>
        </p:blipFill>
        <p:spPr>
          <a:xfrm>
            <a:off x="719272" y="253358"/>
            <a:ext cx="1303589" cy="1303589"/>
          </a:xfrm>
          <a:prstGeom prst="wedgeEllipseCallout">
            <a:avLst>
              <a:gd name="adj1" fmla="val 52192"/>
              <a:gd name="adj2" fmla="val -24813"/>
            </a:avLst>
          </a:prstGeom>
          <a:ln w="57150">
            <a:solidFill>
              <a:schemeClr val="tx1"/>
            </a:solidFill>
          </a:ln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AAEB53CB-82AD-4DAD-B04D-FBF7236F4F64}"/>
              </a:ext>
            </a:extLst>
          </p:cNvPr>
          <p:cNvGrpSpPr/>
          <p:nvPr/>
        </p:nvGrpSpPr>
        <p:grpSpPr>
          <a:xfrm>
            <a:off x="7309393" y="1005841"/>
            <a:ext cx="3390536" cy="3067539"/>
            <a:chOff x="4317782" y="881551"/>
            <a:chExt cx="3695772" cy="3343697"/>
          </a:xfrm>
        </p:grpSpPr>
        <p:cxnSp>
          <p:nvCxnSpPr>
            <p:cNvPr id="8" name="Conexão reta 7">
              <a:extLst>
                <a:ext uri="{FF2B5EF4-FFF2-40B4-BE49-F238E27FC236}">
                  <a16:creationId xmlns:a16="http://schemas.microsoft.com/office/drawing/2014/main" id="{1709999D-9C13-4C6B-883C-30DAD74196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21532" y="881551"/>
              <a:ext cx="374468" cy="48569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Conexão reta 81">
              <a:extLst>
                <a:ext uri="{FF2B5EF4-FFF2-40B4-BE49-F238E27FC236}">
                  <a16:creationId xmlns:a16="http://schemas.microsoft.com/office/drawing/2014/main" id="{5F01CACF-9CAE-4EB3-BDF8-1B3842DB701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96000" y="881551"/>
              <a:ext cx="419758" cy="38990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026" name="Picture 2" descr="Imagem de mapa da europa onde se vêm números: Irlanda 13, Reino Unido 13, França 16, Alemanhã 16, Lituânia 16,...">
              <a:extLst>
                <a:ext uri="{FF2B5EF4-FFF2-40B4-BE49-F238E27FC236}">
                  <a16:creationId xmlns:a16="http://schemas.microsoft.com/office/drawing/2014/main" id="{981B9DFD-2F1C-4367-A8AB-FA289369B0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9" t="2643" r="2209" b="2643"/>
            <a:stretch/>
          </p:blipFill>
          <p:spPr bwMode="auto">
            <a:xfrm rot="21444067">
              <a:off x="4317782" y="1173428"/>
              <a:ext cx="3695772" cy="3051820"/>
            </a:xfrm>
            <a:prstGeom prst="roundRect">
              <a:avLst/>
            </a:prstGeom>
            <a:noFill/>
            <a:ln w="571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3" name="Shape 105">
            <a:extLst>
              <a:ext uri="{FF2B5EF4-FFF2-40B4-BE49-F238E27FC236}">
                <a16:creationId xmlns:a16="http://schemas.microsoft.com/office/drawing/2014/main" id="{2463A2F3-0BED-4869-BA59-4039558463F7}"/>
              </a:ext>
            </a:extLst>
          </p:cNvPr>
          <p:cNvSpPr txBox="1">
            <a:spLocks/>
          </p:cNvSpPr>
          <p:nvPr/>
        </p:nvSpPr>
        <p:spPr>
          <a:xfrm>
            <a:off x="1003299" y="1593843"/>
            <a:ext cx="6079672" cy="255016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1219170">
              <a:spcBef>
                <a:spcPts val="0"/>
              </a:spcBef>
              <a:buNone/>
              <a:defRPr/>
            </a:pP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Portugal ainda não tomou uma posição oficial, ao contrário de outros países: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133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Por exemplo, em França, a idade não será reduzida, acreditando que esta medida pode aumentar o envolvimento entre pais e adolescentes.</a:t>
            </a:r>
          </a:p>
        </p:txBody>
      </p:sp>
      <p:sp>
        <p:nvSpPr>
          <p:cNvPr id="84" name="Shape 105">
            <a:extLst>
              <a:ext uri="{FF2B5EF4-FFF2-40B4-BE49-F238E27FC236}">
                <a16:creationId xmlns:a16="http://schemas.microsoft.com/office/drawing/2014/main" id="{00BD9FBB-8E2F-4A06-AD04-2285CF76F96D}"/>
              </a:ext>
            </a:extLst>
          </p:cNvPr>
          <p:cNvSpPr txBox="1">
            <a:spLocks/>
          </p:cNvSpPr>
          <p:nvPr/>
        </p:nvSpPr>
        <p:spPr>
          <a:xfrm>
            <a:off x="1003299" y="4144003"/>
            <a:ext cx="9923055" cy="1327431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1219170">
              <a:spcBef>
                <a:spcPts val="0"/>
              </a:spcBef>
              <a:buNone/>
              <a:defRPr/>
            </a:pP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Já no Reino Unido, foi considerada a não existência de um argumento forte para a não-redução para os 13 anos, promovendo a que os provedores de serviços online desenvolvam ferramentas que protejam as crianças (observando-se uma transição de responsabilidade parental para a indústria).</a:t>
            </a:r>
            <a:endParaRPr lang="en" sz="2133" kern="0" dirty="0">
              <a:solidFill>
                <a:srgbClr val="000000"/>
              </a:solidFill>
              <a:latin typeface="Sniglet" panose="020B0604020202020204" charset="0"/>
            </a:endParaRPr>
          </a:p>
        </p:txBody>
      </p:sp>
      <p:sp>
        <p:nvSpPr>
          <p:cNvPr id="85" name="Rectangle 3">
            <a:extLst>
              <a:ext uri="{FF2B5EF4-FFF2-40B4-BE49-F238E27FC236}">
                <a16:creationId xmlns:a16="http://schemas.microsoft.com/office/drawing/2014/main" id="{26A1059A-C35A-4EF6-8987-0940626E887F}"/>
              </a:ext>
            </a:extLst>
          </p:cNvPr>
          <p:cNvSpPr/>
          <p:nvPr/>
        </p:nvSpPr>
        <p:spPr>
          <a:xfrm>
            <a:off x="3252019" y="6249830"/>
            <a:ext cx="8145178" cy="502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377"/>
            <a:r>
              <a:rPr lang="pt-PT" sz="1333" b="1" dirty="0">
                <a:solidFill>
                  <a:srgbClr val="FFFFFF"/>
                </a:solidFill>
                <a:latin typeface="Sniglet" panose="020B0604020202020204" charset="0"/>
                <a:cs typeface="Arial"/>
                <a:sym typeface="Arial"/>
              </a:rPr>
              <a:t>Fonte: </a:t>
            </a:r>
            <a:r>
              <a:rPr lang="pt-PT" sz="1333" dirty="0">
                <a:solidFill>
                  <a:srgbClr val="FFFFFF"/>
                </a:solidFill>
                <a:latin typeface="Sniglet" panose="020B0604020202020204" charset="0"/>
                <a:cs typeface="Arial"/>
                <a:sym typeface="Arial"/>
              </a:rPr>
              <a:t>http://blogs.lse.ac.uk/mediapolicyproject/2018/01/18/more-clarity-brings-more-confusion-debating-</a:t>
            </a:r>
          </a:p>
          <a:p>
            <a:pPr algn="r" defTabSz="914377"/>
            <a:r>
              <a:rPr lang="pt-PT" sz="1333" dirty="0">
                <a:solidFill>
                  <a:srgbClr val="FFFFFF"/>
                </a:solidFill>
                <a:latin typeface="Sniglet" panose="020B0604020202020204" charset="0"/>
                <a:cs typeface="Arial"/>
                <a:sym typeface="Arial"/>
              </a:rPr>
              <a:t>what-the-european-general-data-protection-regulation-means-for-children-in-the-uk/</a:t>
            </a:r>
          </a:p>
        </p:txBody>
      </p:sp>
    </p:spTree>
    <p:extLst>
      <p:ext uri="{BB962C8B-B14F-4D97-AF65-F5344CB8AC3E}">
        <p14:creationId xmlns:p14="http://schemas.microsoft.com/office/powerpoint/2010/main" val="256810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867369" y="832279"/>
            <a:ext cx="9807724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000000"/>
                </a:solidFill>
              </a:rPr>
              <a:t>Então e Não tenho voto na matéria?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BA1B65F-FE84-4097-9710-7CF007BDC6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65" b="13545"/>
          <a:stretch/>
        </p:blipFill>
        <p:spPr>
          <a:xfrm>
            <a:off x="9733497" y="155853"/>
            <a:ext cx="1920000" cy="1920000"/>
          </a:xfrm>
          <a:prstGeom prst="wedgeEllipseCallout">
            <a:avLst>
              <a:gd name="adj1" fmla="val -47698"/>
              <a:gd name="adj2" fmla="val 34658"/>
            </a:avLst>
          </a:prstGeom>
          <a:ln w="57150">
            <a:solidFill>
              <a:schemeClr val="tx1"/>
            </a:solidFill>
          </a:ln>
        </p:spPr>
      </p:pic>
      <p:sp>
        <p:nvSpPr>
          <p:cNvPr id="14" name="Shape 105">
            <a:extLst>
              <a:ext uri="{FF2B5EF4-FFF2-40B4-BE49-F238E27FC236}">
                <a16:creationId xmlns:a16="http://schemas.microsoft.com/office/drawing/2014/main" id="{4FE10E5A-D914-4986-BCD1-BF5DF3EEDA63}"/>
              </a:ext>
            </a:extLst>
          </p:cNvPr>
          <p:cNvSpPr txBox="1">
            <a:spLocks/>
          </p:cNvSpPr>
          <p:nvPr/>
        </p:nvSpPr>
        <p:spPr>
          <a:xfrm>
            <a:off x="1331507" y="1931963"/>
            <a:ext cx="9361992" cy="3935851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Até 30 de setembro de 2017, decorreu uma consulta pública lançada pelo governo para aprovação da legislação nacional do RGPD, deixando em consulta diferentes temas, entre os quais: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133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“4- Condições aplicáveis ao consentimento de crianças em relação aos serviços da sociedade da informação: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133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1867" kern="0" dirty="0">
                <a:solidFill>
                  <a:srgbClr val="000000"/>
                </a:solidFill>
                <a:latin typeface="Sniglet" panose="020B0604020202020204" charset="0"/>
              </a:rPr>
              <a:t>	a) Pode prever-se o consentimento para o tratamento de dados pessoais 	expresso por menor com idade inferior a 16 anos?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1867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1867" kern="0" dirty="0">
                <a:solidFill>
                  <a:srgbClr val="000000"/>
                </a:solidFill>
                <a:latin typeface="Sniglet" panose="020B0604020202020204" charset="0"/>
              </a:rPr>
              <a:t>	b) Em caso de resposta afirmativa, qual a idade indicada: 13, 14 ou 15 anos.</a:t>
            </a: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”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en" sz="2400" kern="0" dirty="0">
              <a:solidFill>
                <a:srgbClr val="000000"/>
              </a:solidFill>
              <a:latin typeface="Sniglet" panose="020B060402020202020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E7104E4-53FF-4682-B9EB-13E76AA81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654">
            <a:off x="7770351" y="1229304"/>
            <a:ext cx="1705027" cy="670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CF050D61-9B8B-4B59-95ED-AE511B4C0307}"/>
              </a:ext>
            </a:extLst>
          </p:cNvPr>
          <p:cNvSpPr/>
          <p:nvPr/>
        </p:nvSpPr>
        <p:spPr>
          <a:xfrm>
            <a:off x="3912423" y="6235345"/>
            <a:ext cx="6781075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pt-PT" sz="1867" kern="0" dirty="0">
                <a:solidFill>
                  <a:srgbClr val="FFFFFF"/>
                </a:solidFill>
                <a:latin typeface="Sniglet" panose="020B0604020202020204" charset="0"/>
                <a:cs typeface="Arial"/>
                <a:sym typeface="Arial"/>
              </a:rPr>
              <a:t>https://www.portugal.gov.pt/pt/gc21/consulta-publica?i=206</a:t>
            </a:r>
          </a:p>
        </p:txBody>
      </p:sp>
    </p:spTree>
    <p:extLst>
      <p:ext uri="{BB962C8B-B14F-4D97-AF65-F5344CB8AC3E}">
        <p14:creationId xmlns:p14="http://schemas.microsoft.com/office/powerpoint/2010/main" val="23766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5670E4AA-769D-4DE8-B54D-549471B2A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1729">
            <a:off x="1301680" y="1169207"/>
            <a:ext cx="9373171" cy="1013517"/>
          </a:xfrm>
        </p:spPr>
        <p:txBody>
          <a:bodyPr/>
          <a:lstStyle/>
          <a:p>
            <a:r>
              <a:rPr lang="pt-PT" dirty="0"/>
              <a:t>Centro Internet Segura - Enquadramento</a:t>
            </a:r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A8FF7D0E-B851-4648-A452-B7B84A1F9D10}"/>
              </a:ext>
            </a:extLst>
          </p:cNvPr>
          <p:cNvGrpSpPr/>
          <p:nvPr/>
        </p:nvGrpSpPr>
        <p:grpSpPr>
          <a:xfrm>
            <a:off x="1498503" y="2648371"/>
            <a:ext cx="9194995" cy="1272480"/>
            <a:chOff x="991552" y="3142229"/>
            <a:chExt cx="6322736" cy="1185577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7" name="Shape 172">
              <a:extLst>
                <a:ext uri="{FF2B5EF4-FFF2-40B4-BE49-F238E27FC236}">
                  <a16:creationId xmlns:a16="http://schemas.microsoft.com/office/drawing/2014/main" id="{06205938-D2E1-496C-80A7-7B96088A0897}"/>
                </a:ext>
              </a:extLst>
            </p:cNvPr>
            <p:cNvSpPr/>
            <p:nvPr/>
          </p:nvSpPr>
          <p:spPr>
            <a:xfrm>
              <a:off x="991552" y="3142230"/>
              <a:ext cx="1692904" cy="1185576"/>
            </a:xfrm>
            <a:prstGeom prst="homePlate">
              <a:avLst>
                <a:gd name="adj" fmla="val 30129"/>
              </a:avLst>
            </a:prstGeom>
            <a:grp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121900" tIns="121900" rIns="121900" bIns="121900" anchor="ctr" anchorCtr="0">
              <a:noAutofit/>
            </a:bodyPr>
            <a:lstStyle/>
            <a:p>
              <a:pPr algn="ctr" defTabSz="1219170"/>
              <a:r>
                <a:rPr lang="en" sz="1867" b="1" kern="0">
                  <a:solidFill>
                    <a:srgbClr val="FFFFFF"/>
                  </a:solidFill>
                  <a:latin typeface="Arial"/>
                  <a:ea typeface="Roboto" panose="02000000000000000000" pitchFamily="2" charset="0"/>
                  <a:cs typeface="Roboto" panose="02000000000000000000" pitchFamily="2" charset="0"/>
                  <a:sym typeface="Open Sans"/>
                </a:rPr>
                <a:t>Projeto Nacional Fundado em 2007</a:t>
              </a:r>
              <a:endParaRPr lang="en" sz="1867" b="1" kern="0" dirty="0">
                <a:solidFill>
                  <a:srgbClr val="FFFFFF"/>
                </a:solidFill>
                <a:latin typeface="Arial"/>
                <a:ea typeface="Roboto" panose="02000000000000000000" pitchFamily="2" charset="0"/>
                <a:cs typeface="Roboto" panose="02000000000000000000" pitchFamily="2" charset="0"/>
                <a:sym typeface="Open Sans"/>
              </a:endParaRPr>
            </a:p>
          </p:txBody>
        </p:sp>
        <p:sp>
          <p:nvSpPr>
            <p:cNvPr id="18" name="Shape 173">
              <a:extLst>
                <a:ext uri="{FF2B5EF4-FFF2-40B4-BE49-F238E27FC236}">
                  <a16:creationId xmlns:a16="http://schemas.microsoft.com/office/drawing/2014/main" id="{291FAEBF-20AF-49F1-A71B-835F70C80A8D}"/>
                </a:ext>
              </a:extLst>
            </p:cNvPr>
            <p:cNvSpPr/>
            <p:nvPr/>
          </p:nvSpPr>
          <p:spPr>
            <a:xfrm>
              <a:off x="2543415" y="3142229"/>
              <a:ext cx="2541391" cy="1185576"/>
            </a:xfrm>
            <a:prstGeom prst="chevron">
              <a:avLst>
                <a:gd name="adj" fmla="val 29853"/>
              </a:avLst>
            </a:prstGeom>
            <a:grp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121900" tIns="121900" rIns="121900" bIns="121900" anchor="ctr" anchorCtr="0">
              <a:noAutofit/>
            </a:bodyPr>
            <a:lstStyle/>
            <a:p>
              <a:pPr algn="ctr" defTabSz="1219170"/>
              <a:r>
                <a:rPr lang="en" sz="1867" b="1" kern="0" dirty="0">
                  <a:solidFill>
                    <a:srgbClr val="FFFFFF"/>
                  </a:solidFill>
                  <a:latin typeface="Arial"/>
                  <a:ea typeface="Roboto" panose="02000000000000000000" pitchFamily="2" charset="0"/>
                  <a:cs typeface="Roboto" panose="02000000000000000000" pitchFamily="2" charset="0"/>
                  <a:sym typeface="Open Sans"/>
                </a:rPr>
                <a:t>Consórcio de entidades públicas e privadas</a:t>
              </a:r>
            </a:p>
          </p:txBody>
        </p:sp>
        <p:sp>
          <p:nvSpPr>
            <p:cNvPr id="19" name="Shape 173">
              <a:extLst>
                <a:ext uri="{FF2B5EF4-FFF2-40B4-BE49-F238E27FC236}">
                  <a16:creationId xmlns:a16="http://schemas.microsoft.com/office/drawing/2014/main" id="{CEE1702E-92D1-4452-9DFA-82D5501BE4CB}"/>
                </a:ext>
              </a:extLst>
            </p:cNvPr>
            <p:cNvSpPr/>
            <p:nvPr/>
          </p:nvSpPr>
          <p:spPr>
            <a:xfrm>
              <a:off x="4943765" y="3142230"/>
              <a:ext cx="2370523" cy="1185576"/>
            </a:xfrm>
            <a:prstGeom prst="chevron">
              <a:avLst>
                <a:gd name="adj" fmla="val 29853"/>
              </a:avLst>
            </a:prstGeom>
            <a:grp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121900" tIns="121900" rIns="121900" bIns="121900" anchor="ctr" anchorCtr="0">
              <a:noAutofit/>
            </a:bodyPr>
            <a:lstStyle/>
            <a:p>
              <a:pPr algn="ctr" defTabSz="1219170"/>
              <a:r>
                <a:rPr lang="en" sz="1867" b="1" kern="0" dirty="0">
                  <a:solidFill>
                    <a:srgbClr val="FFFFFF"/>
                  </a:solidFill>
                  <a:latin typeface="Arial"/>
                  <a:ea typeface="Roboto" panose="02000000000000000000" pitchFamily="2" charset="0"/>
                  <a:cs typeface="Roboto" panose="02000000000000000000" pitchFamily="2" charset="0"/>
                  <a:sym typeface="Open Sans"/>
                </a:rPr>
                <a:t>Cofinanciado pela Comissão Europeia</a:t>
              </a:r>
            </a:p>
          </p:txBody>
        </p:sp>
      </p:grpSp>
      <p:grpSp>
        <p:nvGrpSpPr>
          <p:cNvPr id="20" name="Group 15">
            <a:extLst>
              <a:ext uri="{FF2B5EF4-FFF2-40B4-BE49-F238E27FC236}">
                <a16:creationId xmlns:a16="http://schemas.microsoft.com/office/drawing/2014/main" id="{126B2168-807F-438E-BB1E-28AB8100A665}"/>
              </a:ext>
            </a:extLst>
          </p:cNvPr>
          <p:cNvGrpSpPr/>
          <p:nvPr/>
        </p:nvGrpSpPr>
        <p:grpSpPr>
          <a:xfrm>
            <a:off x="1680070" y="4297696"/>
            <a:ext cx="8831861" cy="1115552"/>
            <a:chOff x="3779849" y="4419817"/>
            <a:chExt cx="7088448" cy="895340"/>
          </a:xfrm>
        </p:grpSpPr>
        <p:sp>
          <p:nvSpPr>
            <p:cNvPr id="21" name="Rounded Rectangle 33">
              <a:extLst>
                <a:ext uri="{FF2B5EF4-FFF2-40B4-BE49-F238E27FC236}">
                  <a16:creationId xmlns:a16="http://schemas.microsoft.com/office/drawing/2014/main" id="{5147E3E2-C0E9-4DA6-A57B-F3C36663E988}"/>
                </a:ext>
              </a:extLst>
            </p:cNvPr>
            <p:cNvSpPr/>
            <p:nvPr/>
          </p:nvSpPr>
          <p:spPr>
            <a:xfrm>
              <a:off x="3779849" y="4419817"/>
              <a:ext cx="7088448" cy="895340"/>
            </a:xfrm>
            <a:prstGeom prst="roundRect">
              <a:avLst>
                <a:gd name="adj" fmla="val 892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pt-PT" sz="1867" kern="0" dirty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grpSp>
          <p:nvGrpSpPr>
            <p:cNvPr id="22" name="Group 27">
              <a:extLst>
                <a:ext uri="{FF2B5EF4-FFF2-40B4-BE49-F238E27FC236}">
                  <a16:creationId xmlns:a16="http://schemas.microsoft.com/office/drawing/2014/main" id="{0B5E7D1E-2A1C-4F19-87C8-D761BB9491F9}"/>
                </a:ext>
              </a:extLst>
            </p:cNvPr>
            <p:cNvGrpSpPr/>
            <p:nvPr/>
          </p:nvGrpSpPr>
          <p:grpSpPr>
            <a:xfrm>
              <a:off x="3878525" y="4507447"/>
              <a:ext cx="6875595" cy="720080"/>
              <a:chOff x="99420" y="6210735"/>
              <a:chExt cx="5066683" cy="530633"/>
            </a:xfrm>
          </p:grpSpPr>
          <p:pic>
            <p:nvPicPr>
              <p:cNvPr id="23" name="Picture 9">
                <a:extLst>
                  <a:ext uri="{FF2B5EF4-FFF2-40B4-BE49-F238E27FC236}">
                    <a16:creationId xmlns:a16="http://schemas.microsoft.com/office/drawing/2014/main" id="{C0CF47C2-9C0C-451A-B4DA-1E6CBF86D0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123985" y="6309183"/>
                <a:ext cx="1042118" cy="333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5" descr="C:\Users\pedro.marques\OneDrive\FCT\Internet Segura\Imagens\Consórcio\Microsoft.jpg">
                <a:extLst>
                  <a:ext uri="{FF2B5EF4-FFF2-40B4-BE49-F238E27FC236}">
                    <a16:creationId xmlns:a16="http://schemas.microsoft.com/office/drawing/2014/main" id="{A25D9111-B92A-4E92-932D-4E01C536A5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53" t="25387" r="9453" b="25387"/>
              <a:stretch/>
            </p:blipFill>
            <p:spPr bwMode="auto">
              <a:xfrm>
                <a:off x="2757072" y="6342304"/>
                <a:ext cx="1201814" cy="2674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7" descr="C:\Users\pedro.marques\OneDrive\FCT\Internet Segura\Imagens\Consórcio\DGE.jpg">
                <a:extLst>
                  <a:ext uri="{FF2B5EF4-FFF2-40B4-BE49-F238E27FC236}">
                    <a16:creationId xmlns:a16="http://schemas.microsoft.com/office/drawing/2014/main" id="{49E07DCC-88E0-4C96-8467-11EF41CE0B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4450" y="6229537"/>
                <a:ext cx="691292" cy="493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8">
                <a:extLst>
                  <a:ext uri="{FF2B5EF4-FFF2-40B4-BE49-F238E27FC236}">
                    <a16:creationId xmlns:a16="http://schemas.microsoft.com/office/drawing/2014/main" id="{CDCAF3C1-8B43-42C2-8035-41A9BDEB09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99420" y="6237900"/>
                <a:ext cx="1107847" cy="4582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10" descr="C:\Users\pedro.marques\OneDrive\FCT\Internet Segura\Imagens\Consórcio\IPDJ.jpg">
                <a:extLst>
                  <a:ext uri="{FF2B5EF4-FFF2-40B4-BE49-F238E27FC236}">
                    <a16:creationId xmlns:a16="http://schemas.microsoft.com/office/drawing/2014/main" id="{09A78B40-7371-42DB-97E2-4C2F23EEF2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16" r="8216"/>
              <a:stretch/>
            </p:blipFill>
            <p:spPr bwMode="auto">
              <a:xfrm>
                <a:off x="2164199" y="6210735"/>
                <a:ext cx="443442" cy="530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46851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>
            <a:off x="3211967" y="1405112"/>
            <a:ext cx="6625344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000000"/>
                </a:solidFill>
              </a:rPr>
              <a:t>Mas isso já passou, e agora?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BA1B65F-FE84-4097-9710-7CF007BDC6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65" b="13545"/>
          <a:stretch/>
        </p:blipFill>
        <p:spPr>
          <a:xfrm>
            <a:off x="1476885" y="2418629"/>
            <a:ext cx="1503760" cy="1503760"/>
          </a:xfrm>
          <a:prstGeom prst="wedgeEllipseCallout">
            <a:avLst>
              <a:gd name="adj1" fmla="val 52861"/>
              <a:gd name="adj2" fmla="val -51629"/>
            </a:avLst>
          </a:prstGeom>
          <a:ln w="57150">
            <a:solidFill>
              <a:schemeClr val="tx1"/>
            </a:solidFill>
          </a:ln>
        </p:spPr>
      </p:pic>
      <p:sp>
        <p:nvSpPr>
          <p:cNvPr id="8" name="Shape 105">
            <a:extLst>
              <a:ext uri="{FF2B5EF4-FFF2-40B4-BE49-F238E27FC236}">
                <a16:creationId xmlns:a16="http://schemas.microsoft.com/office/drawing/2014/main" id="{52DA6AB8-2D0E-4DA9-B916-F1FD96E71796}"/>
              </a:ext>
            </a:extLst>
          </p:cNvPr>
          <p:cNvSpPr txBox="1">
            <a:spLocks/>
          </p:cNvSpPr>
          <p:nvPr/>
        </p:nvSpPr>
        <p:spPr>
          <a:xfrm>
            <a:off x="3211968" y="2418629"/>
            <a:ext cx="7343865" cy="242316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1219170">
              <a:spcBef>
                <a:spcPts val="0"/>
              </a:spcBef>
              <a:buNone/>
              <a:defRPr/>
            </a:pP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Agora… É o momento de falar em </a:t>
            </a:r>
            <a:r>
              <a:rPr lang="pt-PT" sz="2133" kern="0" dirty="0" err="1">
                <a:solidFill>
                  <a:srgbClr val="000000"/>
                </a:solidFill>
                <a:latin typeface="Sniglet" panose="020B0604020202020204" charset="0"/>
              </a:rPr>
              <a:t>Parentalidade</a:t>
            </a: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 Digital.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133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Relembramos que o CIS disponibiliza uma linha que o pode auxiliar a si e à sua família e amigos, para uma utilização mais informada e responsável da Internet.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en" sz="2133" kern="0" dirty="0">
              <a:solidFill>
                <a:srgbClr val="000000"/>
              </a:solidFill>
              <a:latin typeface="Sniglet" panose="020B0604020202020204" charset="0"/>
            </a:endParaRP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D44DA05E-D2C4-46B5-A656-B679D98D7E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6624">
            <a:off x="6420988" y="4374784"/>
            <a:ext cx="4107035" cy="133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79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ctrTitle"/>
          </p:nvPr>
        </p:nvSpPr>
        <p:spPr>
          <a:xfrm>
            <a:off x="5468167" y="2212733"/>
            <a:ext cx="5023200" cy="15464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r>
              <a:rPr lang="en" sz="9600" dirty="0"/>
              <a:t>4.</a:t>
            </a:r>
          </a:p>
          <a:p>
            <a:r>
              <a:rPr lang="pt-PT" dirty="0" err="1"/>
              <a:t>Parentalidade</a:t>
            </a:r>
            <a:r>
              <a:rPr lang="pt-PT" dirty="0"/>
              <a:t> Digital</a:t>
            </a:r>
            <a:endParaRPr lang="en" dirty="0"/>
          </a:p>
        </p:txBody>
      </p:sp>
      <p:sp>
        <p:nvSpPr>
          <p:cNvPr id="83" name="Shape 83"/>
          <p:cNvSpPr txBox="1">
            <a:spLocks noGrp="1"/>
          </p:cNvSpPr>
          <p:nvPr>
            <p:ph type="subTitle" idx="1"/>
          </p:nvPr>
        </p:nvSpPr>
        <p:spPr>
          <a:xfrm>
            <a:off x="5468167" y="3583533"/>
            <a:ext cx="5023200" cy="1046400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r>
              <a:rPr lang="pt-PT" dirty="0"/>
              <a:t>Promova a utilização das TIC de forma crítica e responsável e  disfrute das potencialidades do mundo digital!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92306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1517607" y="609095"/>
            <a:ext cx="9807724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FFFFFF"/>
                </a:solidFill>
              </a:rPr>
              <a:t>Continuo sem perceber o que posso fazer para que </a:t>
            </a:r>
            <a:r>
              <a:rPr lang="pt-PT" sz="4000" kern="0" dirty="0">
                <a:solidFill>
                  <a:srgbClr val="000000"/>
                </a:solidFill>
              </a:rPr>
              <a:t>os jovens sejam ouvidos…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BA1B65F-FE84-4097-9710-7CF007BDC6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65" b="13545"/>
          <a:stretch/>
        </p:blipFill>
        <p:spPr>
          <a:xfrm>
            <a:off x="111447" y="379037"/>
            <a:ext cx="1473632" cy="1473632"/>
          </a:xfrm>
          <a:prstGeom prst="wedgeEllipseCallout">
            <a:avLst>
              <a:gd name="adj1" fmla="val 46068"/>
              <a:gd name="adj2" fmla="val -37045"/>
            </a:avLst>
          </a:prstGeom>
          <a:ln w="57150">
            <a:solidFill>
              <a:schemeClr val="tx1"/>
            </a:solidFill>
          </a:ln>
        </p:spPr>
      </p:pic>
      <p:sp>
        <p:nvSpPr>
          <p:cNvPr id="14" name="Shape 105">
            <a:extLst>
              <a:ext uri="{FF2B5EF4-FFF2-40B4-BE49-F238E27FC236}">
                <a16:creationId xmlns:a16="http://schemas.microsoft.com/office/drawing/2014/main" id="{4FE10E5A-D914-4986-BCD1-BF5DF3EEDA63}"/>
              </a:ext>
            </a:extLst>
          </p:cNvPr>
          <p:cNvSpPr txBox="1">
            <a:spLocks/>
          </p:cNvSpPr>
          <p:nvPr/>
        </p:nvSpPr>
        <p:spPr>
          <a:xfrm>
            <a:off x="1277258" y="1648823"/>
            <a:ext cx="9416241" cy="4218991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O CIS, juntamente com outras entidades lançou a versão portuguesa do Manual de Ação para Jovens – Dá a tua opinião sobre os teus direitos online, especialmente dedicado aos mais jovens.</a:t>
            </a:r>
            <a:endParaRPr lang="pt-PT" sz="2133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endParaRPr lang="en" sz="2400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en" sz="2400" kern="0" dirty="0">
                <a:solidFill>
                  <a:srgbClr val="000000"/>
                </a:solidFill>
                <a:latin typeface="Sniglet" panose="020B0604020202020204" charset="0"/>
              </a:rPr>
              <a:t>Este manual, </a:t>
            </a: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contém mais de 20 páginas com atividades que visam dar oportunidade aos adolescentes de partilhar os seus pontos de vista e aumentar a sensibilização nacional, </a:t>
            </a:r>
            <a:r>
              <a:rPr lang="pt-PT" sz="2400" kern="0" dirty="0" err="1">
                <a:solidFill>
                  <a:srgbClr val="000000"/>
                </a:solidFill>
                <a:latin typeface="Sniglet" panose="020B0604020202020204" charset="0"/>
              </a:rPr>
              <a:t>abrinde</a:t>
            </a: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 o debate público com Autoridades Reguladoras, </a:t>
            </a:r>
            <a:r>
              <a:rPr lang="pt-PT" sz="2400" kern="0" dirty="0" err="1">
                <a:solidFill>
                  <a:srgbClr val="000000"/>
                </a:solidFill>
                <a:latin typeface="Sniglet" panose="020B0604020202020204" charset="0"/>
              </a:rPr>
              <a:t>ONGs</a:t>
            </a: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, Associações, decisores políticos, entre outros.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400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O primeiro passo, deve ser a consulta deste manual!</a:t>
            </a:r>
            <a:endParaRPr lang="en" sz="2400" kern="0" dirty="0">
              <a:solidFill>
                <a:srgbClr val="000000"/>
              </a:solidFill>
              <a:latin typeface="Sniglet" panose="020B060402020202020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F050D61-9B8B-4B59-95ED-AE511B4C0307}"/>
              </a:ext>
            </a:extLst>
          </p:cNvPr>
          <p:cNvSpPr/>
          <p:nvPr/>
        </p:nvSpPr>
        <p:spPr>
          <a:xfrm>
            <a:off x="6233327" y="6049564"/>
            <a:ext cx="5805085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pt-PT" sz="1333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iglet" panose="020B0604020202020204" charset="0"/>
                <a:cs typeface="Arial"/>
                <a:sym typeface="Arial"/>
              </a:rPr>
              <a:t>http://www.internetsegura.pt/sites/default/files/Teen_Action_Kit_PT.pdf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70A3BCFD-B5B6-4A80-826F-B79B30F3786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649062" y="3764090"/>
            <a:ext cx="1389351" cy="210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9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2257631" y="934758"/>
            <a:ext cx="7461269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000000"/>
                </a:solidFill>
              </a:rPr>
              <a:t>É só isso? Ler um manual?!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381D217-451F-415C-BBF4-9117E4C57A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17" r="22557"/>
          <a:stretch/>
        </p:blipFill>
        <p:spPr>
          <a:xfrm>
            <a:off x="449776" y="169699"/>
            <a:ext cx="1556171" cy="1556171"/>
          </a:xfrm>
          <a:prstGeom prst="wedgeEllipseCallout">
            <a:avLst>
              <a:gd name="adj1" fmla="val 51543"/>
              <a:gd name="adj2" fmla="val 33400"/>
            </a:avLst>
          </a:prstGeom>
          <a:ln w="57150">
            <a:solidFill>
              <a:schemeClr val="tx1"/>
            </a:solidFill>
          </a:ln>
        </p:spPr>
      </p:pic>
      <p:sp>
        <p:nvSpPr>
          <p:cNvPr id="14" name="Shape 105">
            <a:extLst>
              <a:ext uri="{FF2B5EF4-FFF2-40B4-BE49-F238E27FC236}">
                <a16:creationId xmlns:a16="http://schemas.microsoft.com/office/drawing/2014/main" id="{4FE10E5A-D914-4986-BCD1-BF5DF3EEDA63}"/>
              </a:ext>
            </a:extLst>
          </p:cNvPr>
          <p:cNvSpPr txBox="1">
            <a:spLocks/>
          </p:cNvSpPr>
          <p:nvPr/>
        </p:nvSpPr>
        <p:spPr>
          <a:xfrm>
            <a:off x="1073831" y="1890927"/>
            <a:ext cx="9887356" cy="378706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Enquanto cidadã(o) deve refletir sobre quais as medidas que toma para proteger a sua privacidade online. Presta atenção aos termos e condições que as plataformas online têm, face ao tratamento dos seus dados? Quantas vezes declarou que tomou conhecimento destes termos, sem ter lido uma única linha?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400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Aproveite estas alterações para começar a prestar atenção a estes termos e ter uma atitude mais crítica sobre quais as informações e dados que pretende partilhar (seus e dos seus filhos). Envolva-os nesta conversa e promova a que também os menores desenvolvam o seu pensamento crítico.</a:t>
            </a:r>
            <a:endParaRPr lang="en" sz="2400" kern="0" dirty="0">
              <a:solidFill>
                <a:srgbClr val="000000"/>
              </a:solidFill>
              <a:latin typeface="Snigle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37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2154947" y="954832"/>
            <a:ext cx="8519431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000000"/>
                </a:solidFill>
              </a:rPr>
              <a:t>Enquanto pai, o que posso fazer?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47497BE-8DF8-4A1E-9EED-47BFFA5A52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8995" r="8995"/>
          <a:stretch/>
        </p:blipFill>
        <p:spPr>
          <a:xfrm>
            <a:off x="587180" y="245537"/>
            <a:ext cx="1391707" cy="1391707"/>
          </a:xfrm>
          <a:prstGeom prst="wedgeEllipseCallout">
            <a:avLst>
              <a:gd name="adj1" fmla="val 54257"/>
              <a:gd name="adj2" fmla="val 29127"/>
            </a:avLst>
          </a:prstGeom>
          <a:ln w="57150">
            <a:solidFill>
              <a:schemeClr val="tx1"/>
            </a:solidFill>
          </a:ln>
        </p:spPr>
      </p:pic>
      <p:sp>
        <p:nvSpPr>
          <p:cNvPr id="14" name="Shape 105">
            <a:extLst>
              <a:ext uri="{FF2B5EF4-FFF2-40B4-BE49-F238E27FC236}">
                <a16:creationId xmlns:a16="http://schemas.microsoft.com/office/drawing/2014/main" id="{4FE10E5A-D914-4986-BCD1-BF5DF3EEDA63}"/>
              </a:ext>
            </a:extLst>
          </p:cNvPr>
          <p:cNvSpPr txBox="1">
            <a:spLocks/>
          </p:cNvSpPr>
          <p:nvPr/>
        </p:nvSpPr>
        <p:spPr>
          <a:xfrm>
            <a:off x="1283033" y="2082897"/>
            <a:ext cx="9410464" cy="3677763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1219170">
              <a:spcBef>
                <a:spcPts val="0"/>
              </a:spcBef>
              <a:buNone/>
              <a:defRPr/>
            </a:pP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É mais fácil do que imagina. Não tem de instalar nenhum software. É preciso saber comunicar: comunique abertamente com o seu filho e envolva-se regularmente nas suas atividades online. 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133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Ajude-o a proteger a sua reputação e a preservar a sua identidade.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133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Promova o desenvolvimento do pensamento crítico do seu filho testando com ele quais as decisões que ele tomaria nalguns cenários online.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133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133" kern="0" dirty="0">
                <a:solidFill>
                  <a:srgbClr val="000000"/>
                </a:solidFill>
                <a:latin typeface="Sniglet" panose="020B0604020202020204" charset="0"/>
              </a:rPr>
              <a:t>E ao mesmo tempo, descubra com o seu filho quais as oportunidades que a Internet e o digital lhe oferecem.</a:t>
            </a:r>
            <a:endParaRPr lang="en" sz="2133" kern="0" dirty="0">
              <a:solidFill>
                <a:srgbClr val="000000"/>
              </a:solidFill>
              <a:latin typeface="Snigle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64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2144894" y="550010"/>
            <a:ext cx="6950076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FFFFFF"/>
                </a:solidFill>
              </a:rPr>
              <a:t>Sempre me disseram que não há </a:t>
            </a:r>
            <a:r>
              <a:rPr lang="pt-PT" sz="4000" kern="0" dirty="0">
                <a:solidFill>
                  <a:srgbClr val="000000"/>
                </a:solidFill>
              </a:rPr>
              <a:t>almoços de borla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C48D8C2-0D10-4921-863C-152967E53A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5" r="725"/>
          <a:stretch/>
        </p:blipFill>
        <p:spPr>
          <a:xfrm>
            <a:off x="615407" y="339569"/>
            <a:ext cx="1301736" cy="1301736"/>
          </a:xfrm>
          <a:prstGeom prst="wedgeEllipseCallout">
            <a:avLst>
              <a:gd name="adj1" fmla="val 63229"/>
              <a:gd name="adj2" fmla="val -28819"/>
            </a:avLst>
          </a:prstGeom>
          <a:ln w="57150">
            <a:solidFill>
              <a:schemeClr val="tx1"/>
            </a:solidFill>
          </a:ln>
        </p:spPr>
      </p:pic>
      <p:sp>
        <p:nvSpPr>
          <p:cNvPr id="14" name="Shape 105">
            <a:extLst>
              <a:ext uri="{FF2B5EF4-FFF2-40B4-BE49-F238E27FC236}">
                <a16:creationId xmlns:a16="http://schemas.microsoft.com/office/drawing/2014/main" id="{4FE10E5A-D914-4986-BCD1-BF5DF3EEDA63}"/>
              </a:ext>
            </a:extLst>
          </p:cNvPr>
          <p:cNvSpPr txBox="1">
            <a:spLocks/>
          </p:cNvSpPr>
          <p:nvPr/>
        </p:nvSpPr>
        <p:spPr>
          <a:xfrm>
            <a:off x="1300480" y="1540608"/>
            <a:ext cx="9582669" cy="394582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Precisamente. </a:t>
            </a: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Ainda existem muitos utilizadores que não se questionam sobre o porquê de aplicações, sejam elas jogos ou redes sociais, não serem pagas. 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400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De uma forma ou de outra, as empresas que desenvolveram estas aplicações lucram com a sua utilização: seja porque está a consumir publicidade, ou porque os seus dados estão a ser comercializados.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400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Já agora, por exemplo, se está a instalar uma aplicação para filtros de imagem, não deveria estar a autorizar o acesso a informações do seu GPS…</a:t>
            </a:r>
            <a:endParaRPr lang="en" sz="2400" kern="0" dirty="0">
              <a:solidFill>
                <a:srgbClr val="000000"/>
              </a:solidFill>
              <a:latin typeface="Snigle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19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1742915" y="785922"/>
            <a:ext cx="9373171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000000"/>
                </a:solidFill>
              </a:rPr>
              <a:t>Mas consigo belos descontos naquele site…</a:t>
            </a:r>
          </a:p>
        </p:txBody>
      </p:sp>
      <p:sp>
        <p:nvSpPr>
          <p:cNvPr id="6" name="Shape 105">
            <a:extLst>
              <a:ext uri="{FF2B5EF4-FFF2-40B4-BE49-F238E27FC236}">
                <a16:creationId xmlns:a16="http://schemas.microsoft.com/office/drawing/2014/main" id="{3F7A07CF-D7B9-4A31-A3F4-26D8F1D45D7C}"/>
              </a:ext>
            </a:extLst>
          </p:cNvPr>
          <p:cNvSpPr txBox="1">
            <a:spLocks/>
          </p:cNvSpPr>
          <p:nvPr/>
        </p:nvSpPr>
        <p:spPr>
          <a:xfrm>
            <a:off x="1152540" y="5013185"/>
            <a:ext cx="9648227" cy="784576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A D. Palmira pede ajuda ao neto,</a:t>
            </a:r>
          </a:p>
          <a:p>
            <a:pPr algn="ctr"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porque não está a conseguir comprar uma coisa na Internet.</a:t>
            </a:r>
            <a:endParaRPr lang="en" sz="2400" kern="0" dirty="0">
              <a:solidFill>
                <a:srgbClr val="000000"/>
              </a:solidFill>
              <a:latin typeface="Sniglet" panose="020B060402020202020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DA8A0C8C-FACB-4862-A8F2-4C5882E98D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8" r="2758"/>
          <a:stretch/>
        </p:blipFill>
        <p:spPr>
          <a:xfrm>
            <a:off x="706765" y="1859400"/>
            <a:ext cx="1920000" cy="1920000"/>
          </a:xfrm>
          <a:prstGeom prst="wedgeEllipseCallout">
            <a:avLst>
              <a:gd name="adj1" fmla="val 35410"/>
              <a:gd name="adj2" fmla="val -49986"/>
            </a:avLst>
          </a:prstGeom>
          <a:ln w="57150">
            <a:solidFill>
              <a:schemeClr val="tx1"/>
            </a:solidFill>
          </a:ln>
        </p:spPr>
      </p:pic>
      <p:pic>
        <p:nvPicPr>
          <p:cNvPr id="4" name="Imagem 3">
            <a:hlinkClick r:id="rId3"/>
            <a:extLst>
              <a:ext uri="{FF2B5EF4-FFF2-40B4-BE49-F238E27FC236}">
                <a16:creationId xmlns:a16="http://schemas.microsoft.com/office/drawing/2014/main" id="{C9E94493-233D-4E09-8279-CA1B25E921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0370" y="1795131"/>
            <a:ext cx="5511261" cy="32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8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1763421" y="939074"/>
            <a:ext cx="8633036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000000"/>
                </a:solidFill>
              </a:rPr>
              <a:t>Eu já Detetei algumas fraudes!</a:t>
            </a:r>
          </a:p>
        </p:txBody>
      </p:sp>
      <p:pic>
        <p:nvPicPr>
          <p:cNvPr id="4" name="Imagem 3" descr="Recorte de ecrã mostra publicação de facebook fraudulenta.">
            <a:extLst>
              <a:ext uri="{FF2B5EF4-FFF2-40B4-BE49-F238E27FC236}">
                <a16:creationId xmlns:a16="http://schemas.microsoft.com/office/drawing/2014/main" id="{FF3E15A5-3859-4179-9E16-8565BE9BAB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8" t="10645" r="3116" b="3354"/>
          <a:stretch/>
        </p:blipFill>
        <p:spPr>
          <a:xfrm>
            <a:off x="1502296" y="2232815"/>
            <a:ext cx="3917565" cy="178458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2BA1B65F-FE84-4097-9710-7CF007BDC6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65" b="13545"/>
          <a:stretch/>
        </p:blipFill>
        <p:spPr>
          <a:xfrm>
            <a:off x="340123" y="1555931"/>
            <a:ext cx="1299915" cy="1299915"/>
          </a:xfrm>
          <a:prstGeom prst="wedgeEllipseCallout">
            <a:avLst>
              <a:gd name="adj1" fmla="val 46160"/>
              <a:gd name="adj2" fmla="val -48262"/>
            </a:avLst>
          </a:prstGeom>
          <a:ln w="57150">
            <a:solidFill>
              <a:schemeClr val="tx1"/>
            </a:solidFill>
          </a:ln>
        </p:spPr>
      </p:pic>
      <p:pic>
        <p:nvPicPr>
          <p:cNvPr id="5" name="Imagem 4" descr="Recorte de ecrã mostra um corpo de email fraudulento">
            <a:extLst>
              <a:ext uri="{FF2B5EF4-FFF2-40B4-BE49-F238E27FC236}">
                <a16:creationId xmlns:a16="http://schemas.microsoft.com/office/drawing/2014/main" id="{9076C1D5-42C5-49B5-BC72-1E2FD29248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9938" y="2155027"/>
            <a:ext cx="4609767" cy="2195127"/>
          </a:xfrm>
          <a:prstGeom prst="rect">
            <a:avLst/>
          </a:prstGeom>
        </p:spPr>
      </p:pic>
      <p:pic>
        <p:nvPicPr>
          <p:cNvPr id="21" name="Picture 2" descr="recorte de ecrã mostra cabeçalho de email de origem fraudulenta">
            <a:extLst>
              <a:ext uri="{FF2B5EF4-FFF2-40B4-BE49-F238E27FC236}">
                <a16:creationId xmlns:a16="http://schemas.microsoft.com/office/drawing/2014/main" id="{24902872-4E6A-49D8-A95D-8C11EA2B6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t="5555" r="7947" b="5555"/>
          <a:stretch>
            <a:fillRect/>
          </a:stretch>
        </p:blipFill>
        <p:spPr bwMode="auto">
          <a:xfrm>
            <a:off x="2626835" y="4810395"/>
            <a:ext cx="6938331" cy="851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446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2444825" y="656299"/>
            <a:ext cx="7927047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FFFFFF"/>
                </a:solidFill>
              </a:rPr>
              <a:t>Mas então Como faço para não me </a:t>
            </a:r>
            <a:r>
              <a:rPr lang="pt-PT" sz="4000" kern="0" dirty="0">
                <a:solidFill>
                  <a:srgbClr val="000000"/>
                </a:solidFill>
              </a:rPr>
              <a:t>voltarem a enganar?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381D217-451F-415C-BBF4-9117E4C57A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17" r="22557"/>
          <a:stretch/>
        </p:blipFill>
        <p:spPr>
          <a:xfrm>
            <a:off x="986972" y="278675"/>
            <a:ext cx="1185336" cy="1392075"/>
          </a:xfrm>
          <a:prstGeom prst="wedgeEllipseCallout">
            <a:avLst>
              <a:gd name="adj1" fmla="val 62019"/>
              <a:gd name="adj2" fmla="val -33573"/>
            </a:avLst>
          </a:prstGeom>
          <a:ln w="57150">
            <a:solidFill>
              <a:schemeClr val="tx1"/>
            </a:solidFill>
          </a:ln>
        </p:spPr>
      </p:pic>
      <p:sp>
        <p:nvSpPr>
          <p:cNvPr id="14" name="Shape 105">
            <a:extLst>
              <a:ext uri="{FF2B5EF4-FFF2-40B4-BE49-F238E27FC236}">
                <a16:creationId xmlns:a16="http://schemas.microsoft.com/office/drawing/2014/main" id="{4FE10E5A-D914-4986-BCD1-BF5DF3EEDA63}"/>
              </a:ext>
            </a:extLst>
          </p:cNvPr>
          <p:cNvSpPr txBox="1">
            <a:spLocks/>
          </p:cNvSpPr>
          <p:nvPr/>
        </p:nvSpPr>
        <p:spPr>
          <a:xfrm>
            <a:off x="1031631" y="1670750"/>
            <a:ext cx="10005925" cy="36417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1219170">
              <a:spcBef>
                <a:spcPts val="0"/>
              </a:spcBef>
              <a:buNone/>
              <a:defRPr/>
            </a:pPr>
            <a:r>
              <a:rPr lang="pt-PT" sz="2667" kern="0" dirty="0">
                <a:solidFill>
                  <a:srgbClr val="000000"/>
                </a:solidFill>
                <a:latin typeface="Sniglet" panose="020B0604020202020204" charset="0"/>
              </a:rPr>
              <a:t>É necessário estar atenta(o) aos detalhes e suspeitar de ofertas aliciantes e emails de origem desconhecida.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667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667" kern="0" dirty="0">
                <a:solidFill>
                  <a:srgbClr val="000000"/>
                </a:solidFill>
                <a:latin typeface="Sniglet" panose="020B0604020202020204" charset="0"/>
              </a:rPr>
              <a:t>Não carregue em links de email ou do Facebook, quando encontrar este tipo de ofertas. Em vez disso, contacte diretamente a entidade em questão e questione-a sobre a veracidade da informação publicada.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667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667" kern="0" dirty="0">
                <a:solidFill>
                  <a:srgbClr val="000000"/>
                </a:solidFill>
                <a:latin typeface="Sniglet" panose="020B0604020202020204" charset="0"/>
              </a:rPr>
              <a:t>Nunca envie dados pessoais para este tipo de ofertas e muito menos registe as suas passwords em qualquer email ou formulário.</a:t>
            </a:r>
            <a:endParaRPr lang="en" sz="2667" kern="0" dirty="0">
              <a:solidFill>
                <a:srgbClr val="000000"/>
              </a:solidFill>
              <a:latin typeface="Snigle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66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1301680" y="785920"/>
            <a:ext cx="9373171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000000"/>
                </a:solidFill>
              </a:rPr>
              <a:t>E Extorsão sexual Online, Sabe o que é?</a:t>
            </a:r>
          </a:p>
        </p:txBody>
      </p:sp>
      <p:sp>
        <p:nvSpPr>
          <p:cNvPr id="6" name="Shape 105">
            <a:extLst>
              <a:ext uri="{FF2B5EF4-FFF2-40B4-BE49-F238E27FC236}">
                <a16:creationId xmlns:a16="http://schemas.microsoft.com/office/drawing/2014/main" id="{3F7A07CF-D7B9-4A31-A3F4-26D8F1D45D7C}"/>
              </a:ext>
            </a:extLst>
          </p:cNvPr>
          <p:cNvSpPr txBox="1">
            <a:spLocks/>
          </p:cNvSpPr>
          <p:nvPr/>
        </p:nvSpPr>
        <p:spPr>
          <a:xfrm>
            <a:off x="1164152" y="5102419"/>
            <a:ext cx="9648227" cy="622663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É pior que nas telenovelas…</a:t>
            </a:r>
          </a:p>
          <a:p>
            <a:pPr algn="ctr"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000000"/>
                </a:solidFill>
                <a:latin typeface="Sniglet" panose="020B0604020202020204" charset="0"/>
              </a:rPr>
              <a:t>Se calhar devia falar com a minha filha…</a:t>
            </a:r>
            <a:endParaRPr lang="en" sz="2400" kern="0" dirty="0">
              <a:solidFill>
                <a:srgbClr val="000000"/>
              </a:solidFill>
              <a:latin typeface="Sniglet" panose="020B0604020202020204" charset="0"/>
            </a:endParaRPr>
          </a:p>
        </p:txBody>
      </p:sp>
      <p:pic>
        <p:nvPicPr>
          <p:cNvPr id="4" name="Imagem 3">
            <a:hlinkClick r:id="rId3"/>
            <a:extLst>
              <a:ext uri="{FF2B5EF4-FFF2-40B4-BE49-F238E27FC236}">
                <a16:creationId xmlns:a16="http://schemas.microsoft.com/office/drawing/2014/main" id="{16D538D5-87CA-4C48-A01F-B0063787E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0370" y="1925190"/>
            <a:ext cx="5511261" cy="300762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45DBDFC-2C4B-477C-9FBC-551F5A67BC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8995" r="8995"/>
          <a:stretch/>
        </p:blipFill>
        <p:spPr>
          <a:xfrm>
            <a:off x="9009180" y="3972811"/>
            <a:ext cx="1920000" cy="1920000"/>
          </a:xfrm>
          <a:prstGeom prst="wedgeEllipseCallout">
            <a:avLst>
              <a:gd name="adj1" fmla="val -52885"/>
              <a:gd name="adj2" fmla="val 40124"/>
            </a:avLst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3764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05EE90-3096-431A-9AEA-B5600F0A9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 missão do CIS</a:t>
            </a:r>
          </a:p>
        </p:txBody>
      </p:sp>
      <p:sp>
        <p:nvSpPr>
          <p:cNvPr id="3" name="Shape 76">
            <a:extLst>
              <a:ext uri="{FF2B5EF4-FFF2-40B4-BE49-F238E27FC236}">
                <a16:creationId xmlns:a16="http://schemas.microsoft.com/office/drawing/2014/main" id="{0FDDBBEB-DE20-440D-AB9B-21356882F941}"/>
              </a:ext>
            </a:extLst>
          </p:cNvPr>
          <p:cNvSpPr txBox="1">
            <a:spLocks/>
          </p:cNvSpPr>
          <p:nvPr/>
        </p:nvSpPr>
        <p:spPr>
          <a:xfrm>
            <a:off x="1600641" y="2402565"/>
            <a:ext cx="5873379" cy="2495724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30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defTabSz="1219170"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lang="pt-PT" sz="2667" kern="0" dirty="0">
                <a:solidFill>
                  <a:srgbClr val="000000"/>
                </a:solidFill>
              </a:rPr>
              <a:t>Desenvolver uma cultura de uso consciente da Internet, capacitando os cidadãos para a tomada de decisões informadas e contribuir para o combate às condutas e aos conteúdos ilegais, disponíveis online.</a:t>
            </a:r>
            <a:endParaRPr lang="en" sz="2667" kern="0" dirty="0">
              <a:solidFill>
                <a:srgbClr val="000000"/>
              </a:solidFill>
            </a:endParaRPr>
          </a:p>
        </p:txBody>
      </p:sp>
      <p:pic>
        <p:nvPicPr>
          <p:cNvPr id="4" name="Picture 2" descr="https://whyleadnow.files.wordpress.com/2013/07/social_networking.jpg">
            <a:extLst>
              <a:ext uri="{FF2B5EF4-FFF2-40B4-BE49-F238E27FC236}">
                <a16:creationId xmlns:a16="http://schemas.microsoft.com/office/drawing/2014/main" id="{7AF52834-BC26-4026-B79D-FBCA99D30A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31" t="4712" r="6101" b="1485"/>
          <a:stretch/>
        </p:blipFill>
        <p:spPr bwMode="auto">
          <a:xfrm flipH="1">
            <a:off x="7910239" y="1161180"/>
            <a:ext cx="3100867" cy="4747453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69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73537C3-73A5-4FD4-9DEC-A406CF601F97}"/>
              </a:ext>
            </a:extLst>
          </p:cNvPr>
          <p:cNvSpPr txBox="1">
            <a:spLocks/>
          </p:cNvSpPr>
          <p:nvPr/>
        </p:nvSpPr>
        <p:spPr>
          <a:xfrm rot="161729">
            <a:off x="1301680" y="934758"/>
            <a:ext cx="9373171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pt-PT" sz="4000" kern="0" dirty="0">
                <a:solidFill>
                  <a:srgbClr val="000000"/>
                </a:solidFill>
              </a:rPr>
              <a:t>E se eu vir alguma coisa estranha numa página?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66661A5-73FA-42FB-9527-3AED3462CA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50" b="50"/>
          <a:stretch/>
        </p:blipFill>
        <p:spPr>
          <a:xfrm>
            <a:off x="65837" y="1834605"/>
            <a:ext cx="1594315" cy="1594315"/>
          </a:xfrm>
          <a:prstGeom prst="wedgeEllipseCallout">
            <a:avLst>
              <a:gd name="adj1" fmla="val 30148"/>
              <a:gd name="adj2" fmla="val -52572"/>
            </a:avLst>
          </a:prstGeom>
          <a:ln w="57150">
            <a:solidFill>
              <a:schemeClr val="tx1"/>
            </a:solidFill>
          </a:ln>
        </p:spPr>
      </p:pic>
      <p:sp>
        <p:nvSpPr>
          <p:cNvPr id="14" name="Shape 105">
            <a:extLst>
              <a:ext uri="{FF2B5EF4-FFF2-40B4-BE49-F238E27FC236}">
                <a16:creationId xmlns:a16="http://schemas.microsoft.com/office/drawing/2014/main" id="{4FE10E5A-D914-4986-BCD1-BF5DF3EEDA63}"/>
              </a:ext>
            </a:extLst>
          </p:cNvPr>
          <p:cNvSpPr txBox="1">
            <a:spLocks/>
          </p:cNvSpPr>
          <p:nvPr/>
        </p:nvSpPr>
        <p:spPr>
          <a:xfrm>
            <a:off x="1799771" y="2031513"/>
            <a:ext cx="9010469" cy="3797424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defTabSz="1219170">
              <a:spcBef>
                <a:spcPts val="0"/>
              </a:spcBef>
              <a:buNone/>
              <a:defRPr/>
            </a:pPr>
            <a:r>
              <a:rPr lang="pt-PT" sz="2667" kern="0" dirty="0">
                <a:solidFill>
                  <a:srgbClr val="000000"/>
                </a:solidFill>
                <a:latin typeface="Sniglet" panose="020B0604020202020204" charset="0"/>
              </a:rPr>
              <a:t>Para além da nossa linha de esclarecimento, o CIS tem uma </a:t>
            </a:r>
            <a:r>
              <a:rPr lang="pt-PT" sz="2667" kern="0" dirty="0">
                <a:solidFill>
                  <a:srgbClr val="FF0000"/>
                </a:solidFill>
                <a:latin typeface="Sniglet" panose="020B0604020202020204" charset="0"/>
              </a:rPr>
              <a:t>linha para denunciar conteúdos ilegais online</a:t>
            </a:r>
            <a:r>
              <a:rPr lang="pt-PT" sz="2667" kern="0" dirty="0">
                <a:solidFill>
                  <a:srgbClr val="000000"/>
                </a:solidFill>
                <a:latin typeface="Sniglet" panose="020B0604020202020204" charset="0"/>
              </a:rPr>
              <a:t>.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667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667" kern="0" dirty="0">
                <a:solidFill>
                  <a:srgbClr val="000000"/>
                </a:solidFill>
                <a:latin typeface="Sniglet" panose="020B0604020202020204" charset="0"/>
              </a:rPr>
              <a:t>Assim, se localizar conteúdo que contenha </a:t>
            </a:r>
            <a:r>
              <a:rPr lang="pt-PT" sz="2667" kern="0" dirty="0">
                <a:solidFill>
                  <a:srgbClr val="FF0000"/>
                </a:solidFill>
                <a:latin typeface="Sniglet" panose="020B0604020202020204" charset="0"/>
              </a:rPr>
              <a:t>material de abuso sexual de menores</a:t>
            </a:r>
            <a:r>
              <a:rPr lang="pt-PT" sz="2667" kern="0" dirty="0">
                <a:solidFill>
                  <a:srgbClr val="000000"/>
                </a:solidFill>
                <a:latin typeface="Sniglet" panose="020B0604020202020204" charset="0"/>
              </a:rPr>
              <a:t>, </a:t>
            </a:r>
            <a:r>
              <a:rPr lang="pt-PT" sz="2667" kern="0" dirty="0">
                <a:solidFill>
                  <a:srgbClr val="FF0000"/>
                </a:solidFill>
                <a:latin typeface="Sniglet" panose="020B0604020202020204" charset="0"/>
              </a:rPr>
              <a:t>apologia à violência </a:t>
            </a:r>
            <a:r>
              <a:rPr lang="pt-PT" sz="2667" kern="0" dirty="0">
                <a:solidFill>
                  <a:srgbClr val="000000"/>
                </a:solidFill>
                <a:latin typeface="Sniglet" panose="020B0604020202020204" charset="0"/>
              </a:rPr>
              <a:t>ou </a:t>
            </a:r>
            <a:r>
              <a:rPr lang="pt-PT" sz="2667" kern="0" dirty="0">
                <a:solidFill>
                  <a:srgbClr val="FF0000"/>
                </a:solidFill>
                <a:latin typeface="Sniglet" panose="020B0604020202020204" charset="0"/>
              </a:rPr>
              <a:t>apologia ao racismo</a:t>
            </a:r>
            <a:r>
              <a:rPr lang="pt-PT" sz="2667" kern="0" dirty="0">
                <a:solidFill>
                  <a:srgbClr val="000000"/>
                </a:solidFill>
                <a:latin typeface="Sniglet" panose="020B0604020202020204" charset="0"/>
              </a:rPr>
              <a:t>, contacte a </a:t>
            </a:r>
            <a:r>
              <a:rPr lang="pt-PT" sz="2667" b="1" kern="0" dirty="0">
                <a:solidFill>
                  <a:srgbClr val="FF0000"/>
                </a:solidFill>
                <a:latin typeface="Sniglet" panose="020B0604020202020204" charset="0"/>
              </a:rPr>
              <a:t>Linha Alerta</a:t>
            </a:r>
            <a:r>
              <a:rPr lang="pt-PT" sz="2667" kern="0" dirty="0">
                <a:solidFill>
                  <a:srgbClr val="000000"/>
                </a:solidFill>
                <a:latin typeface="Sniglet" panose="020B0604020202020204" charset="0"/>
              </a:rPr>
              <a:t> ou preencha de forma anónima o formulário em:</a:t>
            </a:r>
          </a:p>
          <a:p>
            <a:pPr defTabSz="1219170">
              <a:spcBef>
                <a:spcPts val="0"/>
              </a:spcBef>
              <a:buNone/>
              <a:defRPr/>
            </a:pPr>
            <a:endParaRPr lang="pt-PT" sz="2667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defTabSz="1219170">
              <a:spcBef>
                <a:spcPts val="0"/>
              </a:spcBef>
              <a:buNone/>
              <a:defRPr/>
            </a:pPr>
            <a:r>
              <a:rPr lang="pt-PT" sz="2400" kern="0" dirty="0">
                <a:solidFill>
                  <a:srgbClr val="FF0000"/>
                </a:solidFill>
                <a:latin typeface="Sniglet" panose="020B0604020202020204" charset="0"/>
              </a:rPr>
              <a:t>https://linhaalerta.internetsegura.pt/</a:t>
            </a:r>
            <a:endParaRPr lang="en" sz="2400" kern="0" dirty="0">
              <a:solidFill>
                <a:srgbClr val="FF0000"/>
              </a:solidFill>
              <a:latin typeface="Sniglet" panose="020B0604020202020204" charset="0"/>
            </a:endParaRPr>
          </a:p>
        </p:txBody>
      </p:sp>
      <p:pic>
        <p:nvPicPr>
          <p:cNvPr id="10" name="Picture 14" descr="Linha Alerta&#10;800 200 212&#10;report@linhaalerta.internetsegura.pt">
            <a:hlinkClick r:id="rId4"/>
            <a:extLst>
              <a:ext uri="{FF2B5EF4-FFF2-40B4-BE49-F238E27FC236}">
                <a16:creationId xmlns:a16="http://schemas.microsoft.com/office/drawing/2014/main" id="{A7EDA41D-11DD-465A-8D90-39DC0BD1D6D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452" y="4880063"/>
            <a:ext cx="3395045" cy="948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589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ctrTitle"/>
          </p:nvPr>
        </p:nvSpPr>
        <p:spPr>
          <a:xfrm>
            <a:off x="2681173" y="1304831"/>
            <a:ext cx="6481312" cy="4596507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pt-PT" sz="5867" dirty="0"/>
              <a:t>Dúvidas?</a:t>
            </a:r>
            <a:endParaRPr lang="en" sz="5867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Shape 219">
            <a:extLst>
              <a:ext uri="{FF2B5EF4-FFF2-40B4-BE49-F238E27FC236}">
                <a16:creationId xmlns:a16="http://schemas.microsoft.com/office/drawing/2014/main" id="{A4453641-0D50-465C-AC97-503488FA87F9}"/>
              </a:ext>
            </a:extLst>
          </p:cNvPr>
          <p:cNvSpPr/>
          <p:nvPr/>
        </p:nvSpPr>
        <p:spPr>
          <a:xfrm>
            <a:off x="3260029" y="3845538"/>
            <a:ext cx="1113392" cy="1962901"/>
          </a:xfrm>
          <a:custGeom>
            <a:avLst/>
            <a:gdLst/>
            <a:ahLst/>
            <a:cxnLst/>
            <a:rect l="0" t="0" r="0" b="0"/>
            <a:pathLst>
              <a:path w="30819" h="61841" extrusionOk="0">
                <a:moveTo>
                  <a:pt x="5160" y="2580"/>
                </a:moveTo>
                <a:lnTo>
                  <a:pt x="5295" y="2648"/>
                </a:lnTo>
                <a:lnTo>
                  <a:pt x="5363" y="2784"/>
                </a:lnTo>
                <a:lnTo>
                  <a:pt x="5363" y="2920"/>
                </a:lnTo>
                <a:lnTo>
                  <a:pt x="5363" y="3055"/>
                </a:lnTo>
                <a:lnTo>
                  <a:pt x="5295" y="3191"/>
                </a:lnTo>
                <a:lnTo>
                  <a:pt x="5160" y="3259"/>
                </a:lnTo>
                <a:lnTo>
                  <a:pt x="4888" y="3259"/>
                </a:lnTo>
                <a:lnTo>
                  <a:pt x="4752" y="3191"/>
                </a:lnTo>
                <a:lnTo>
                  <a:pt x="4684" y="3055"/>
                </a:lnTo>
                <a:lnTo>
                  <a:pt x="4684" y="2920"/>
                </a:lnTo>
                <a:lnTo>
                  <a:pt x="4684" y="2784"/>
                </a:lnTo>
                <a:lnTo>
                  <a:pt x="4752" y="2648"/>
                </a:lnTo>
                <a:lnTo>
                  <a:pt x="4888" y="2580"/>
                </a:lnTo>
                <a:close/>
                <a:moveTo>
                  <a:pt x="15410" y="2241"/>
                </a:moveTo>
                <a:lnTo>
                  <a:pt x="15681" y="2309"/>
                </a:lnTo>
                <a:lnTo>
                  <a:pt x="15885" y="2444"/>
                </a:lnTo>
                <a:lnTo>
                  <a:pt x="16021" y="2648"/>
                </a:lnTo>
                <a:lnTo>
                  <a:pt x="16088" y="2920"/>
                </a:lnTo>
                <a:lnTo>
                  <a:pt x="16021" y="3191"/>
                </a:lnTo>
                <a:lnTo>
                  <a:pt x="15885" y="3395"/>
                </a:lnTo>
                <a:lnTo>
                  <a:pt x="15681" y="3531"/>
                </a:lnTo>
                <a:lnTo>
                  <a:pt x="15410" y="3598"/>
                </a:lnTo>
                <a:lnTo>
                  <a:pt x="15138" y="3531"/>
                </a:lnTo>
                <a:lnTo>
                  <a:pt x="14934" y="3395"/>
                </a:lnTo>
                <a:lnTo>
                  <a:pt x="14799" y="3191"/>
                </a:lnTo>
                <a:lnTo>
                  <a:pt x="14731" y="2920"/>
                </a:lnTo>
                <a:lnTo>
                  <a:pt x="14799" y="2648"/>
                </a:lnTo>
                <a:lnTo>
                  <a:pt x="14934" y="2444"/>
                </a:lnTo>
                <a:lnTo>
                  <a:pt x="15138" y="2309"/>
                </a:lnTo>
                <a:lnTo>
                  <a:pt x="15410" y="2241"/>
                </a:lnTo>
                <a:close/>
                <a:moveTo>
                  <a:pt x="29393" y="5228"/>
                </a:moveTo>
                <a:lnTo>
                  <a:pt x="29461" y="5296"/>
                </a:lnTo>
                <a:lnTo>
                  <a:pt x="29461" y="54849"/>
                </a:lnTo>
                <a:lnTo>
                  <a:pt x="1426" y="54849"/>
                </a:lnTo>
                <a:lnTo>
                  <a:pt x="1426" y="5296"/>
                </a:lnTo>
                <a:lnTo>
                  <a:pt x="1494" y="5228"/>
                </a:lnTo>
                <a:close/>
                <a:moveTo>
                  <a:pt x="15410" y="544"/>
                </a:moveTo>
                <a:lnTo>
                  <a:pt x="19143" y="612"/>
                </a:lnTo>
                <a:lnTo>
                  <a:pt x="23012" y="747"/>
                </a:lnTo>
                <a:lnTo>
                  <a:pt x="26339" y="951"/>
                </a:lnTo>
                <a:lnTo>
                  <a:pt x="27560" y="1087"/>
                </a:lnTo>
                <a:lnTo>
                  <a:pt x="27560" y="1087"/>
                </a:lnTo>
                <a:lnTo>
                  <a:pt x="26339" y="1019"/>
                </a:lnTo>
                <a:lnTo>
                  <a:pt x="23012" y="815"/>
                </a:lnTo>
                <a:lnTo>
                  <a:pt x="19143" y="680"/>
                </a:lnTo>
                <a:lnTo>
                  <a:pt x="15410" y="612"/>
                </a:lnTo>
                <a:lnTo>
                  <a:pt x="11676" y="680"/>
                </a:lnTo>
                <a:lnTo>
                  <a:pt x="7807" y="815"/>
                </a:lnTo>
                <a:lnTo>
                  <a:pt x="4481" y="1019"/>
                </a:lnTo>
                <a:lnTo>
                  <a:pt x="3259" y="1087"/>
                </a:lnTo>
                <a:lnTo>
                  <a:pt x="2444" y="1223"/>
                </a:lnTo>
                <a:lnTo>
                  <a:pt x="1969" y="1358"/>
                </a:lnTo>
                <a:lnTo>
                  <a:pt x="1630" y="1494"/>
                </a:lnTo>
                <a:lnTo>
                  <a:pt x="1290" y="1698"/>
                </a:lnTo>
                <a:lnTo>
                  <a:pt x="1019" y="1901"/>
                </a:lnTo>
                <a:lnTo>
                  <a:pt x="815" y="2173"/>
                </a:lnTo>
                <a:lnTo>
                  <a:pt x="679" y="2444"/>
                </a:lnTo>
                <a:lnTo>
                  <a:pt x="544" y="2852"/>
                </a:lnTo>
                <a:lnTo>
                  <a:pt x="544" y="3259"/>
                </a:lnTo>
                <a:lnTo>
                  <a:pt x="544" y="58311"/>
                </a:lnTo>
                <a:lnTo>
                  <a:pt x="544" y="58718"/>
                </a:lnTo>
                <a:lnTo>
                  <a:pt x="476" y="58311"/>
                </a:lnTo>
                <a:lnTo>
                  <a:pt x="476" y="3259"/>
                </a:lnTo>
                <a:lnTo>
                  <a:pt x="544" y="2784"/>
                </a:lnTo>
                <a:lnTo>
                  <a:pt x="612" y="2444"/>
                </a:lnTo>
                <a:lnTo>
                  <a:pt x="747" y="2105"/>
                </a:lnTo>
                <a:lnTo>
                  <a:pt x="951" y="1834"/>
                </a:lnTo>
                <a:lnTo>
                  <a:pt x="1222" y="1630"/>
                </a:lnTo>
                <a:lnTo>
                  <a:pt x="1562" y="1426"/>
                </a:lnTo>
                <a:lnTo>
                  <a:pt x="1969" y="1290"/>
                </a:lnTo>
                <a:lnTo>
                  <a:pt x="2444" y="1155"/>
                </a:lnTo>
                <a:lnTo>
                  <a:pt x="3259" y="1087"/>
                </a:lnTo>
                <a:lnTo>
                  <a:pt x="4481" y="951"/>
                </a:lnTo>
                <a:lnTo>
                  <a:pt x="7807" y="747"/>
                </a:lnTo>
                <a:lnTo>
                  <a:pt x="11676" y="612"/>
                </a:lnTo>
                <a:lnTo>
                  <a:pt x="15410" y="544"/>
                </a:lnTo>
                <a:close/>
                <a:moveTo>
                  <a:pt x="27560" y="1087"/>
                </a:moveTo>
                <a:lnTo>
                  <a:pt x="28375" y="1155"/>
                </a:lnTo>
                <a:lnTo>
                  <a:pt x="28850" y="1290"/>
                </a:lnTo>
                <a:lnTo>
                  <a:pt x="29257" y="1426"/>
                </a:lnTo>
                <a:lnTo>
                  <a:pt x="29597" y="1630"/>
                </a:lnTo>
                <a:lnTo>
                  <a:pt x="29868" y="1834"/>
                </a:lnTo>
                <a:lnTo>
                  <a:pt x="30072" y="2105"/>
                </a:lnTo>
                <a:lnTo>
                  <a:pt x="30208" y="2444"/>
                </a:lnTo>
                <a:lnTo>
                  <a:pt x="30276" y="2784"/>
                </a:lnTo>
                <a:lnTo>
                  <a:pt x="30344" y="3259"/>
                </a:lnTo>
                <a:lnTo>
                  <a:pt x="30344" y="58311"/>
                </a:lnTo>
                <a:lnTo>
                  <a:pt x="30276" y="58718"/>
                </a:lnTo>
                <a:lnTo>
                  <a:pt x="30208" y="59125"/>
                </a:lnTo>
                <a:lnTo>
                  <a:pt x="30072" y="59465"/>
                </a:lnTo>
                <a:lnTo>
                  <a:pt x="29868" y="59736"/>
                </a:lnTo>
                <a:lnTo>
                  <a:pt x="29597" y="60008"/>
                </a:lnTo>
                <a:lnTo>
                  <a:pt x="29257" y="60144"/>
                </a:lnTo>
                <a:lnTo>
                  <a:pt x="28850" y="60347"/>
                </a:lnTo>
                <a:lnTo>
                  <a:pt x="28375" y="60415"/>
                </a:lnTo>
                <a:lnTo>
                  <a:pt x="26746" y="60687"/>
                </a:lnTo>
                <a:lnTo>
                  <a:pt x="23895" y="60958"/>
                </a:lnTo>
                <a:lnTo>
                  <a:pt x="22130" y="61094"/>
                </a:lnTo>
                <a:lnTo>
                  <a:pt x="20093" y="61230"/>
                </a:lnTo>
                <a:lnTo>
                  <a:pt x="17853" y="61298"/>
                </a:lnTo>
                <a:lnTo>
                  <a:pt x="12966" y="61298"/>
                </a:lnTo>
                <a:lnTo>
                  <a:pt x="10726" y="61230"/>
                </a:lnTo>
                <a:lnTo>
                  <a:pt x="8689" y="61094"/>
                </a:lnTo>
                <a:lnTo>
                  <a:pt x="6924" y="60958"/>
                </a:lnTo>
                <a:lnTo>
                  <a:pt x="4073" y="60687"/>
                </a:lnTo>
                <a:lnTo>
                  <a:pt x="2444" y="60415"/>
                </a:lnTo>
                <a:lnTo>
                  <a:pt x="1969" y="60347"/>
                </a:lnTo>
                <a:lnTo>
                  <a:pt x="1562" y="60144"/>
                </a:lnTo>
                <a:lnTo>
                  <a:pt x="1290" y="60008"/>
                </a:lnTo>
                <a:lnTo>
                  <a:pt x="951" y="59736"/>
                </a:lnTo>
                <a:lnTo>
                  <a:pt x="747" y="59465"/>
                </a:lnTo>
                <a:lnTo>
                  <a:pt x="612" y="59125"/>
                </a:lnTo>
                <a:lnTo>
                  <a:pt x="544" y="58718"/>
                </a:lnTo>
                <a:lnTo>
                  <a:pt x="544" y="58718"/>
                </a:lnTo>
                <a:lnTo>
                  <a:pt x="679" y="59125"/>
                </a:lnTo>
                <a:lnTo>
                  <a:pt x="815" y="59397"/>
                </a:lnTo>
                <a:lnTo>
                  <a:pt x="1019" y="59669"/>
                </a:lnTo>
                <a:lnTo>
                  <a:pt x="1290" y="59940"/>
                </a:lnTo>
                <a:lnTo>
                  <a:pt x="1630" y="60144"/>
                </a:lnTo>
                <a:lnTo>
                  <a:pt x="2037" y="60279"/>
                </a:lnTo>
                <a:lnTo>
                  <a:pt x="2444" y="60415"/>
                </a:lnTo>
                <a:lnTo>
                  <a:pt x="4073" y="60619"/>
                </a:lnTo>
                <a:lnTo>
                  <a:pt x="6924" y="60890"/>
                </a:lnTo>
                <a:lnTo>
                  <a:pt x="8689" y="61026"/>
                </a:lnTo>
                <a:lnTo>
                  <a:pt x="10726" y="61162"/>
                </a:lnTo>
                <a:lnTo>
                  <a:pt x="12966" y="61230"/>
                </a:lnTo>
                <a:lnTo>
                  <a:pt x="17853" y="61230"/>
                </a:lnTo>
                <a:lnTo>
                  <a:pt x="20093" y="61162"/>
                </a:lnTo>
                <a:lnTo>
                  <a:pt x="22130" y="61026"/>
                </a:lnTo>
                <a:lnTo>
                  <a:pt x="23895" y="60890"/>
                </a:lnTo>
                <a:lnTo>
                  <a:pt x="26746" y="60619"/>
                </a:lnTo>
                <a:lnTo>
                  <a:pt x="28375" y="60415"/>
                </a:lnTo>
                <a:lnTo>
                  <a:pt x="28850" y="60279"/>
                </a:lnTo>
                <a:lnTo>
                  <a:pt x="29190" y="60144"/>
                </a:lnTo>
                <a:lnTo>
                  <a:pt x="29529" y="59940"/>
                </a:lnTo>
                <a:lnTo>
                  <a:pt x="29800" y="59669"/>
                </a:lnTo>
                <a:lnTo>
                  <a:pt x="30004" y="59397"/>
                </a:lnTo>
                <a:lnTo>
                  <a:pt x="30140" y="59125"/>
                </a:lnTo>
                <a:lnTo>
                  <a:pt x="30276" y="58718"/>
                </a:lnTo>
                <a:lnTo>
                  <a:pt x="30276" y="58311"/>
                </a:lnTo>
                <a:lnTo>
                  <a:pt x="30276" y="3259"/>
                </a:lnTo>
                <a:lnTo>
                  <a:pt x="30276" y="2852"/>
                </a:lnTo>
                <a:lnTo>
                  <a:pt x="30140" y="2444"/>
                </a:lnTo>
                <a:lnTo>
                  <a:pt x="30004" y="2173"/>
                </a:lnTo>
                <a:lnTo>
                  <a:pt x="29800" y="1901"/>
                </a:lnTo>
                <a:lnTo>
                  <a:pt x="29529" y="1698"/>
                </a:lnTo>
                <a:lnTo>
                  <a:pt x="29190" y="1494"/>
                </a:lnTo>
                <a:lnTo>
                  <a:pt x="28850" y="1358"/>
                </a:lnTo>
                <a:lnTo>
                  <a:pt x="28375" y="1223"/>
                </a:lnTo>
                <a:lnTo>
                  <a:pt x="27560" y="1087"/>
                </a:lnTo>
                <a:close/>
                <a:moveTo>
                  <a:pt x="15410" y="1"/>
                </a:moveTo>
                <a:lnTo>
                  <a:pt x="11608" y="69"/>
                </a:lnTo>
                <a:lnTo>
                  <a:pt x="7739" y="204"/>
                </a:lnTo>
                <a:lnTo>
                  <a:pt x="4413" y="408"/>
                </a:lnTo>
                <a:lnTo>
                  <a:pt x="3191" y="544"/>
                </a:lnTo>
                <a:lnTo>
                  <a:pt x="2309" y="680"/>
                </a:lnTo>
                <a:lnTo>
                  <a:pt x="1765" y="815"/>
                </a:lnTo>
                <a:lnTo>
                  <a:pt x="1290" y="1019"/>
                </a:lnTo>
                <a:lnTo>
                  <a:pt x="883" y="1223"/>
                </a:lnTo>
                <a:lnTo>
                  <a:pt x="544" y="1494"/>
                </a:lnTo>
                <a:lnTo>
                  <a:pt x="340" y="1901"/>
                </a:lnTo>
                <a:lnTo>
                  <a:pt x="136" y="2241"/>
                </a:lnTo>
                <a:lnTo>
                  <a:pt x="1" y="2716"/>
                </a:lnTo>
                <a:lnTo>
                  <a:pt x="1" y="3259"/>
                </a:lnTo>
                <a:lnTo>
                  <a:pt x="1" y="58311"/>
                </a:lnTo>
                <a:lnTo>
                  <a:pt x="1" y="58854"/>
                </a:lnTo>
                <a:lnTo>
                  <a:pt x="136" y="59261"/>
                </a:lnTo>
                <a:lnTo>
                  <a:pt x="340" y="59736"/>
                </a:lnTo>
                <a:lnTo>
                  <a:pt x="612" y="60076"/>
                </a:lnTo>
                <a:lnTo>
                  <a:pt x="951" y="60347"/>
                </a:lnTo>
                <a:lnTo>
                  <a:pt x="1358" y="60619"/>
                </a:lnTo>
                <a:lnTo>
                  <a:pt x="1833" y="60823"/>
                </a:lnTo>
                <a:lnTo>
                  <a:pt x="2309" y="60958"/>
                </a:lnTo>
                <a:lnTo>
                  <a:pt x="4006" y="61162"/>
                </a:lnTo>
                <a:lnTo>
                  <a:pt x="6857" y="61501"/>
                </a:lnTo>
                <a:lnTo>
                  <a:pt x="8689" y="61637"/>
                </a:lnTo>
                <a:lnTo>
                  <a:pt x="10726" y="61705"/>
                </a:lnTo>
                <a:lnTo>
                  <a:pt x="12966" y="61773"/>
                </a:lnTo>
                <a:lnTo>
                  <a:pt x="15410" y="61841"/>
                </a:lnTo>
                <a:lnTo>
                  <a:pt x="17853" y="61773"/>
                </a:lnTo>
                <a:lnTo>
                  <a:pt x="20093" y="61705"/>
                </a:lnTo>
                <a:lnTo>
                  <a:pt x="22130" y="61637"/>
                </a:lnTo>
                <a:lnTo>
                  <a:pt x="23963" y="61501"/>
                </a:lnTo>
                <a:lnTo>
                  <a:pt x="26814" y="61162"/>
                </a:lnTo>
                <a:lnTo>
                  <a:pt x="28511" y="60958"/>
                </a:lnTo>
                <a:lnTo>
                  <a:pt x="28986" y="60823"/>
                </a:lnTo>
                <a:lnTo>
                  <a:pt x="29461" y="60619"/>
                </a:lnTo>
                <a:lnTo>
                  <a:pt x="29868" y="60347"/>
                </a:lnTo>
                <a:lnTo>
                  <a:pt x="30208" y="60076"/>
                </a:lnTo>
                <a:lnTo>
                  <a:pt x="30479" y="59736"/>
                </a:lnTo>
                <a:lnTo>
                  <a:pt x="30683" y="59261"/>
                </a:lnTo>
                <a:lnTo>
                  <a:pt x="30819" y="58854"/>
                </a:lnTo>
                <a:lnTo>
                  <a:pt x="30819" y="58311"/>
                </a:lnTo>
                <a:lnTo>
                  <a:pt x="30819" y="3259"/>
                </a:lnTo>
                <a:lnTo>
                  <a:pt x="30819" y="2716"/>
                </a:lnTo>
                <a:lnTo>
                  <a:pt x="30683" y="2241"/>
                </a:lnTo>
                <a:lnTo>
                  <a:pt x="30547" y="1901"/>
                </a:lnTo>
                <a:lnTo>
                  <a:pt x="30276" y="1494"/>
                </a:lnTo>
                <a:lnTo>
                  <a:pt x="29936" y="1223"/>
                </a:lnTo>
                <a:lnTo>
                  <a:pt x="29529" y="1019"/>
                </a:lnTo>
                <a:lnTo>
                  <a:pt x="29054" y="815"/>
                </a:lnTo>
                <a:lnTo>
                  <a:pt x="28511" y="680"/>
                </a:lnTo>
                <a:lnTo>
                  <a:pt x="27628" y="544"/>
                </a:lnTo>
                <a:lnTo>
                  <a:pt x="26406" y="408"/>
                </a:lnTo>
                <a:lnTo>
                  <a:pt x="23080" y="204"/>
                </a:lnTo>
                <a:lnTo>
                  <a:pt x="19211" y="69"/>
                </a:lnTo>
                <a:lnTo>
                  <a:pt x="15410" y="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Shape 240">
            <a:extLst>
              <a:ext uri="{FF2B5EF4-FFF2-40B4-BE49-F238E27FC236}">
                <a16:creationId xmlns:a16="http://schemas.microsoft.com/office/drawing/2014/main" id="{2BDD480A-FBF2-4575-A5E1-E5C9E4F5BC62}"/>
              </a:ext>
            </a:extLst>
          </p:cNvPr>
          <p:cNvSpPr/>
          <p:nvPr/>
        </p:nvSpPr>
        <p:spPr>
          <a:xfrm rot="721989">
            <a:off x="6601415" y="1541840"/>
            <a:ext cx="2450363" cy="1676051"/>
          </a:xfrm>
          <a:custGeom>
            <a:avLst/>
            <a:gdLst/>
            <a:ahLst/>
            <a:cxnLst/>
            <a:rect l="0" t="0" r="0" b="0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" name="Shape 232">
            <a:extLst>
              <a:ext uri="{FF2B5EF4-FFF2-40B4-BE49-F238E27FC236}">
                <a16:creationId xmlns:a16="http://schemas.microsoft.com/office/drawing/2014/main" id="{62342DB6-54BC-4556-B648-D8E3D3C9A351}"/>
              </a:ext>
            </a:extLst>
          </p:cNvPr>
          <p:cNvSpPr/>
          <p:nvPr/>
        </p:nvSpPr>
        <p:spPr>
          <a:xfrm rot="20747395">
            <a:off x="3241504" y="1349008"/>
            <a:ext cx="1544981" cy="1919733"/>
          </a:xfrm>
          <a:custGeom>
            <a:avLst/>
            <a:gdLst/>
            <a:ahLst/>
            <a:cxnLst/>
            <a:rect l="0" t="0" r="0" b="0"/>
            <a:pathLst>
              <a:path w="60958" h="86210" extrusionOk="0">
                <a:moveTo>
                  <a:pt x="28985" y="3938"/>
                </a:moveTo>
                <a:lnTo>
                  <a:pt x="29189" y="4006"/>
                </a:lnTo>
                <a:lnTo>
                  <a:pt x="29189" y="4141"/>
                </a:lnTo>
                <a:lnTo>
                  <a:pt x="29189" y="4277"/>
                </a:lnTo>
                <a:lnTo>
                  <a:pt x="28985" y="4345"/>
                </a:lnTo>
                <a:lnTo>
                  <a:pt x="28850" y="4277"/>
                </a:lnTo>
                <a:lnTo>
                  <a:pt x="28782" y="4141"/>
                </a:lnTo>
                <a:lnTo>
                  <a:pt x="28850" y="4006"/>
                </a:lnTo>
                <a:lnTo>
                  <a:pt x="28985" y="3938"/>
                </a:lnTo>
                <a:close/>
                <a:moveTo>
                  <a:pt x="30479" y="3734"/>
                </a:moveTo>
                <a:lnTo>
                  <a:pt x="30615" y="3802"/>
                </a:lnTo>
                <a:lnTo>
                  <a:pt x="30750" y="3870"/>
                </a:lnTo>
                <a:lnTo>
                  <a:pt x="30818" y="4006"/>
                </a:lnTo>
                <a:lnTo>
                  <a:pt x="30818" y="4141"/>
                </a:lnTo>
                <a:lnTo>
                  <a:pt x="30818" y="4277"/>
                </a:lnTo>
                <a:lnTo>
                  <a:pt x="30750" y="4345"/>
                </a:lnTo>
                <a:lnTo>
                  <a:pt x="30615" y="4481"/>
                </a:lnTo>
                <a:lnTo>
                  <a:pt x="30343" y="4481"/>
                </a:lnTo>
                <a:lnTo>
                  <a:pt x="30207" y="4345"/>
                </a:lnTo>
                <a:lnTo>
                  <a:pt x="30139" y="4277"/>
                </a:lnTo>
                <a:lnTo>
                  <a:pt x="30139" y="4141"/>
                </a:lnTo>
                <a:lnTo>
                  <a:pt x="30139" y="4006"/>
                </a:lnTo>
                <a:lnTo>
                  <a:pt x="30207" y="3870"/>
                </a:lnTo>
                <a:lnTo>
                  <a:pt x="30343" y="3802"/>
                </a:lnTo>
                <a:lnTo>
                  <a:pt x="30479" y="3734"/>
                </a:lnTo>
                <a:close/>
                <a:moveTo>
                  <a:pt x="56885" y="7943"/>
                </a:moveTo>
                <a:lnTo>
                  <a:pt x="56885" y="78132"/>
                </a:lnTo>
                <a:lnTo>
                  <a:pt x="56817" y="78200"/>
                </a:lnTo>
                <a:lnTo>
                  <a:pt x="4209" y="78200"/>
                </a:lnTo>
                <a:lnTo>
                  <a:pt x="4141" y="78132"/>
                </a:lnTo>
                <a:lnTo>
                  <a:pt x="4141" y="7943"/>
                </a:lnTo>
                <a:close/>
                <a:moveTo>
                  <a:pt x="30479" y="80440"/>
                </a:moveTo>
                <a:lnTo>
                  <a:pt x="30071" y="80508"/>
                </a:lnTo>
                <a:lnTo>
                  <a:pt x="29732" y="80576"/>
                </a:lnTo>
                <a:lnTo>
                  <a:pt x="29461" y="80779"/>
                </a:lnTo>
                <a:lnTo>
                  <a:pt x="29189" y="80983"/>
                </a:lnTo>
                <a:lnTo>
                  <a:pt x="28917" y="81255"/>
                </a:lnTo>
                <a:lnTo>
                  <a:pt x="28782" y="81594"/>
                </a:lnTo>
                <a:lnTo>
                  <a:pt x="28646" y="81933"/>
                </a:lnTo>
                <a:lnTo>
                  <a:pt x="28646" y="82273"/>
                </a:lnTo>
                <a:lnTo>
                  <a:pt x="28646" y="82341"/>
                </a:lnTo>
                <a:lnTo>
                  <a:pt x="28646" y="82680"/>
                </a:lnTo>
                <a:lnTo>
                  <a:pt x="28782" y="83020"/>
                </a:lnTo>
                <a:lnTo>
                  <a:pt x="28985" y="83291"/>
                </a:lnTo>
                <a:lnTo>
                  <a:pt x="29189" y="83563"/>
                </a:lnTo>
                <a:lnTo>
                  <a:pt x="29461" y="83834"/>
                </a:lnTo>
                <a:lnTo>
                  <a:pt x="29800" y="83970"/>
                </a:lnTo>
                <a:lnTo>
                  <a:pt x="30139" y="84106"/>
                </a:lnTo>
                <a:lnTo>
                  <a:pt x="30818" y="84106"/>
                </a:lnTo>
                <a:lnTo>
                  <a:pt x="31158" y="83970"/>
                </a:lnTo>
                <a:lnTo>
                  <a:pt x="31497" y="83766"/>
                </a:lnTo>
                <a:lnTo>
                  <a:pt x="31768" y="83563"/>
                </a:lnTo>
                <a:lnTo>
                  <a:pt x="31972" y="83291"/>
                </a:lnTo>
                <a:lnTo>
                  <a:pt x="32176" y="83020"/>
                </a:lnTo>
                <a:lnTo>
                  <a:pt x="32244" y="82612"/>
                </a:lnTo>
                <a:lnTo>
                  <a:pt x="32312" y="82273"/>
                </a:lnTo>
                <a:lnTo>
                  <a:pt x="32244" y="81933"/>
                </a:lnTo>
                <a:lnTo>
                  <a:pt x="32176" y="81594"/>
                </a:lnTo>
                <a:lnTo>
                  <a:pt x="31972" y="81255"/>
                </a:lnTo>
                <a:lnTo>
                  <a:pt x="31768" y="80983"/>
                </a:lnTo>
                <a:lnTo>
                  <a:pt x="31497" y="80779"/>
                </a:lnTo>
                <a:lnTo>
                  <a:pt x="31158" y="80576"/>
                </a:lnTo>
                <a:lnTo>
                  <a:pt x="30818" y="80508"/>
                </a:lnTo>
                <a:lnTo>
                  <a:pt x="30479" y="80440"/>
                </a:lnTo>
                <a:close/>
                <a:moveTo>
                  <a:pt x="30886" y="80304"/>
                </a:moveTo>
                <a:lnTo>
                  <a:pt x="31225" y="80440"/>
                </a:lnTo>
                <a:lnTo>
                  <a:pt x="31565" y="80644"/>
                </a:lnTo>
                <a:lnTo>
                  <a:pt x="31904" y="80847"/>
                </a:lnTo>
                <a:lnTo>
                  <a:pt x="32108" y="81187"/>
                </a:lnTo>
                <a:lnTo>
                  <a:pt x="32312" y="81526"/>
                </a:lnTo>
                <a:lnTo>
                  <a:pt x="32447" y="81866"/>
                </a:lnTo>
                <a:lnTo>
                  <a:pt x="32447" y="82273"/>
                </a:lnTo>
                <a:lnTo>
                  <a:pt x="32447" y="82680"/>
                </a:lnTo>
                <a:lnTo>
                  <a:pt x="32312" y="83020"/>
                </a:lnTo>
                <a:lnTo>
                  <a:pt x="32108" y="83359"/>
                </a:lnTo>
                <a:lnTo>
                  <a:pt x="31904" y="83698"/>
                </a:lnTo>
                <a:lnTo>
                  <a:pt x="31565" y="83902"/>
                </a:lnTo>
                <a:lnTo>
                  <a:pt x="31225" y="84106"/>
                </a:lnTo>
                <a:lnTo>
                  <a:pt x="30886" y="84241"/>
                </a:lnTo>
                <a:lnTo>
                  <a:pt x="30479" y="84309"/>
                </a:lnTo>
                <a:lnTo>
                  <a:pt x="30071" y="84241"/>
                </a:lnTo>
                <a:lnTo>
                  <a:pt x="29732" y="84106"/>
                </a:lnTo>
                <a:lnTo>
                  <a:pt x="29393" y="83970"/>
                </a:lnTo>
                <a:lnTo>
                  <a:pt x="29053" y="83698"/>
                </a:lnTo>
                <a:lnTo>
                  <a:pt x="28850" y="83427"/>
                </a:lnTo>
                <a:lnTo>
                  <a:pt x="28646" y="83087"/>
                </a:lnTo>
                <a:lnTo>
                  <a:pt x="28510" y="82748"/>
                </a:lnTo>
                <a:lnTo>
                  <a:pt x="28442" y="82341"/>
                </a:lnTo>
                <a:lnTo>
                  <a:pt x="28442" y="82273"/>
                </a:lnTo>
                <a:lnTo>
                  <a:pt x="28510" y="81866"/>
                </a:lnTo>
                <a:lnTo>
                  <a:pt x="28646" y="81526"/>
                </a:lnTo>
                <a:lnTo>
                  <a:pt x="28782" y="81187"/>
                </a:lnTo>
                <a:lnTo>
                  <a:pt x="29053" y="80847"/>
                </a:lnTo>
                <a:lnTo>
                  <a:pt x="29325" y="80644"/>
                </a:lnTo>
                <a:lnTo>
                  <a:pt x="29664" y="80440"/>
                </a:lnTo>
                <a:lnTo>
                  <a:pt x="30071" y="80304"/>
                </a:lnTo>
                <a:close/>
                <a:moveTo>
                  <a:pt x="3530" y="815"/>
                </a:moveTo>
                <a:lnTo>
                  <a:pt x="2987" y="883"/>
                </a:lnTo>
                <a:lnTo>
                  <a:pt x="2512" y="1019"/>
                </a:lnTo>
                <a:lnTo>
                  <a:pt x="2036" y="1290"/>
                </a:lnTo>
                <a:lnTo>
                  <a:pt x="1629" y="1630"/>
                </a:lnTo>
                <a:lnTo>
                  <a:pt x="1290" y="2037"/>
                </a:lnTo>
                <a:lnTo>
                  <a:pt x="1086" y="2512"/>
                </a:lnTo>
                <a:lnTo>
                  <a:pt x="950" y="2987"/>
                </a:lnTo>
                <a:lnTo>
                  <a:pt x="882" y="3530"/>
                </a:lnTo>
                <a:lnTo>
                  <a:pt x="882" y="82612"/>
                </a:lnTo>
                <a:lnTo>
                  <a:pt x="950" y="83155"/>
                </a:lnTo>
                <a:lnTo>
                  <a:pt x="1086" y="83698"/>
                </a:lnTo>
                <a:lnTo>
                  <a:pt x="1358" y="84174"/>
                </a:lnTo>
                <a:lnTo>
                  <a:pt x="1765" y="84581"/>
                </a:lnTo>
                <a:lnTo>
                  <a:pt x="2172" y="84852"/>
                </a:lnTo>
                <a:lnTo>
                  <a:pt x="2715" y="85124"/>
                </a:lnTo>
                <a:lnTo>
                  <a:pt x="3258" y="85260"/>
                </a:lnTo>
                <a:lnTo>
                  <a:pt x="3869" y="85328"/>
                </a:lnTo>
                <a:lnTo>
                  <a:pt x="57156" y="85328"/>
                </a:lnTo>
                <a:lnTo>
                  <a:pt x="57767" y="85260"/>
                </a:lnTo>
                <a:lnTo>
                  <a:pt x="58310" y="85124"/>
                </a:lnTo>
                <a:lnTo>
                  <a:pt x="58785" y="84852"/>
                </a:lnTo>
                <a:lnTo>
                  <a:pt x="59260" y="84513"/>
                </a:lnTo>
                <a:lnTo>
                  <a:pt x="59600" y="84106"/>
                </a:lnTo>
                <a:lnTo>
                  <a:pt x="59871" y="83631"/>
                </a:lnTo>
                <a:lnTo>
                  <a:pt x="60075" y="83087"/>
                </a:lnTo>
                <a:lnTo>
                  <a:pt x="60143" y="82477"/>
                </a:lnTo>
                <a:lnTo>
                  <a:pt x="60143" y="3530"/>
                </a:lnTo>
                <a:lnTo>
                  <a:pt x="60075" y="2987"/>
                </a:lnTo>
                <a:lnTo>
                  <a:pt x="59939" y="2512"/>
                </a:lnTo>
                <a:lnTo>
                  <a:pt x="59668" y="2037"/>
                </a:lnTo>
                <a:lnTo>
                  <a:pt x="59328" y="1630"/>
                </a:lnTo>
                <a:lnTo>
                  <a:pt x="58921" y="1290"/>
                </a:lnTo>
                <a:lnTo>
                  <a:pt x="58446" y="1019"/>
                </a:lnTo>
                <a:lnTo>
                  <a:pt x="57903" y="883"/>
                </a:lnTo>
                <a:lnTo>
                  <a:pt x="57360" y="815"/>
                </a:lnTo>
                <a:close/>
                <a:moveTo>
                  <a:pt x="57971" y="679"/>
                </a:moveTo>
                <a:lnTo>
                  <a:pt x="58514" y="883"/>
                </a:lnTo>
                <a:lnTo>
                  <a:pt x="58989" y="1155"/>
                </a:lnTo>
                <a:lnTo>
                  <a:pt x="59464" y="1494"/>
                </a:lnTo>
                <a:lnTo>
                  <a:pt x="59804" y="1901"/>
                </a:lnTo>
                <a:lnTo>
                  <a:pt x="60075" y="2444"/>
                </a:lnTo>
                <a:lnTo>
                  <a:pt x="60211" y="2987"/>
                </a:lnTo>
                <a:lnTo>
                  <a:pt x="60279" y="3530"/>
                </a:lnTo>
                <a:lnTo>
                  <a:pt x="60279" y="82477"/>
                </a:lnTo>
                <a:lnTo>
                  <a:pt x="60211" y="83087"/>
                </a:lnTo>
                <a:lnTo>
                  <a:pt x="60075" y="83698"/>
                </a:lnTo>
                <a:lnTo>
                  <a:pt x="59736" y="84174"/>
                </a:lnTo>
                <a:lnTo>
                  <a:pt x="59396" y="84649"/>
                </a:lnTo>
                <a:lnTo>
                  <a:pt x="58921" y="84988"/>
                </a:lnTo>
                <a:lnTo>
                  <a:pt x="58378" y="85260"/>
                </a:lnTo>
                <a:lnTo>
                  <a:pt x="57767" y="85463"/>
                </a:lnTo>
                <a:lnTo>
                  <a:pt x="57156" y="85531"/>
                </a:lnTo>
                <a:lnTo>
                  <a:pt x="3869" y="85531"/>
                </a:lnTo>
                <a:lnTo>
                  <a:pt x="3190" y="85463"/>
                </a:lnTo>
                <a:lnTo>
                  <a:pt x="2647" y="85260"/>
                </a:lnTo>
                <a:lnTo>
                  <a:pt x="2104" y="84988"/>
                </a:lnTo>
                <a:lnTo>
                  <a:pt x="1629" y="84649"/>
                </a:lnTo>
                <a:lnTo>
                  <a:pt x="1222" y="84241"/>
                </a:lnTo>
                <a:lnTo>
                  <a:pt x="950" y="83766"/>
                </a:lnTo>
                <a:lnTo>
                  <a:pt x="747" y="83223"/>
                </a:lnTo>
                <a:lnTo>
                  <a:pt x="679" y="82612"/>
                </a:lnTo>
                <a:lnTo>
                  <a:pt x="679" y="3530"/>
                </a:lnTo>
                <a:lnTo>
                  <a:pt x="747" y="2987"/>
                </a:lnTo>
                <a:lnTo>
                  <a:pt x="950" y="2444"/>
                </a:lnTo>
                <a:lnTo>
                  <a:pt x="1154" y="1901"/>
                </a:lnTo>
                <a:lnTo>
                  <a:pt x="1561" y="1494"/>
                </a:lnTo>
                <a:lnTo>
                  <a:pt x="1969" y="1155"/>
                </a:lnTo>
                <a:lnTo>
                  <a:pt x="2444" y="883"/>
                </a:lnTo>
                <a:lnTo>
                  <a:pt x="2987" y="679"/>
                </a:lnTo>
                <a:close/>
                <a:moveTo>
                  <a:pt x="3530" y="1"/>
                </a:moveTo>
                <a:lnTo>
                  <a:pt x="2851" y="68"/>
                </a:lnTo>
                <a:lnTo>
                  <a:pt x="2172" y="204"/>
                </a:lnTo>
                <a:lnTo>
                  <a:pt x="1561" y="544"/>
                </a:lnTo>
                <a:lnTo>
                  <a:pt x="1018" y="1019"/>
                </a:lnTo>
                <a:lnTo>
                  <a:pt x="611" y="1562"/>
                </a:lnTo>
                <a:lnTo>
                  <a:pt x="272" y="2173"/>
                </a:lnTo>
                <a:lnTo>
                  <a:pt x="68" y="2852"/>
                </a:lnTo>
                <a:lnTo>
                  <a:pt x="0" y="3530"/>
                </a:lnTo>
                <a:lnTo>
                  <a:pt x="0" y="82612"/>
                </a:lnTo>
                <a:lnTo>
                  <a:pt x="68" y="83359"/>
                </a:lnTo>
                <a:lnTo>
                  <a:pt x="339" y="84038"/>
                </a:lnTo>
                <a:lnTo>
                  <a:pt x="679" y="84649"/>
                </a:lnTo>
                <a:lnTo>
                  <a:pt x="1154" y="85124"/>
                </a:lnTo>
                <a:lnTo>
                  <a:pt x="1697" y="85599"/>
                </a:lnTo>
                <a:lnTo>
                  <a:pt x="2376" y="85938"/>
                </a:lnTo>
                <a:lnTo>
                  <a:pt x="3055" y="86142"/>
                </a:lnTo>
                <a:lnTo>
                  <a:pt x="3869" y="86210"/>
                </a:lnTo>
                <a:lnTo>
                  <a:pt x="57156" y="86210"/>
                </a:lnTo>
                <a:lnTo>
                  <a:pt x="57903" y="86142"/>
                </a:lnTo>
                <a:lnTo>
                  <a:pt x="58582" y="85938"/>
                </a:lnTo>
                <a:lnTo>
                  <a:pt x="59260" y="85599"/>
                </a:lnTo>
                <a:lnTo>
                  <a:pt x="59804" y="85124"/>
                </a:lnTo>
                <a:lnTo>
                  <a:pt x="60347" y="84581"/>
                </a:lnTo>
                <a:lnTo>
                  <a:pt x="60686" y="83970"/>
                </a:lnTo>
                <a:lnTo>
                  <a:pt x="60890" y="83223"/>
                </a:lnTo>
                <a:lnTo>
                  <a:pt x="60957" y="82477"/>
                </a:lnTo>
                <a:lnTo>
                  <a:pt x="60957" y="3530"/>
                </a:lnTo>
                <a:lnTo>
                  <a:pt x="60890" y="2852"/>
                </a:lnTo>
                <a:lnTo>
                  <a:pt x="60686" y="2173"/>
                </a:lnTo>
                <a:lnTo>
                  <a:pt x="60347" y="1562"/>
                </a:lnTo>
                <a:lnTo>
                  <a:pt x="59939" y="1019"/>
                </a:lnTo>
                <a:lnTo>
                  <a:pt x="59396" y="544"/>
                </a:lnTo>
                <a:lnTo>
                  <a:pt x="58785" y="204"/>
                </a:lnTo>
                <a:lnTo>
                  <a:pt x="58106" y="68"/>
                </a:lnTo>
                <a:lnTo>
                  <a:pt x="57360" y="1"/>
                </a:lnTo>
                <a:close/>
              </a:path>
            </a:pathLst>
          </a:custGeom>
          <a:solidFill>
            <a:schemeClr val="tx2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" name="Shape 226">
            <a:extLst>
              <a:ext uri="{FF2B5EF4-FFF2-40B4-BE49-F238E27FC236}">
                <a16:creationId xmlns:a16="http://schemas.microsoft.com/office/drawing/2014/main" id="{3443AF3C-8E21-4466-A704-45490CCFE0BA}"/>
              </a:ext>
            </a:extLst>
          </p:cNvPr>
          <p:cNvSpPr/>
          <p:nvPr/>
        </p:nvSpPr>
        <p:spPr>
          <a:xfrm rot="680382">
            <a:off x="7990580" y="3509258"/>
            <a:ext cx="999907" cy="1848781"/>
          </a:xfrm>
          <a:custGeom>
            <a:avLst/>
            <a:gdLst/>
            <a:ahLst/>
            <a:cxnLst/>
            <a:rect l="0" t="0" r="0" b="0"/>
            <a:pathLst>
              <a:path w="25999" h="54713" extrusionOk="0">
                <a:moveTo>
                  <a:pt x="12966" y="2173"/>
                </a:moveTo>
                <a:lnTo>
                  <a:pt x="13169" y="2240"/>
                </a:lnTo>
                <a:lnTo>
                  <a:pt x="13373" y="2308"/>
                </a:lnTo>
                <a:lnTo>
                  <a:pt x="13441" y="2512"/>
                </a:lnTo>
                <a:lnTo>
                  <a:pt x="13509" y="2716"/>
                </a:lnTo>
                <a:lnTo>
                  <a:pt x="13441" y="2919"/>
                </a:lnTo>
                <a:lnTo>
                  <a:pt x="13373" y="3123"/>
                </a:lnTo>
                <a:lnTo>
                  <a:pt x="13169" y="3191"/>
                </a:lnTo>
                <a:lnTo>
                  <a:pt x="12966" y="3259"/>
                </a:lnTo>
                <a:lnTo>
                  <a:pt x="12762" y="3191"/>
                </a:lnTo>
                <a:lnTo>
                  <a:pt x="12626" y="3123"/>
                </a:lnTo>
                <a:lnTo>
                  <a:pt x="12491" y="2919"/>
                </a:lnTo>
                <a:lnTo>
                  <a:pt x="12423" y="2716"/>
                </a:lnTo>
                <a:lnTo>
                  <a:pt x="12491" y="2512"/>
                </a:lnTo>
                <a:lnTo>
                  <a:pt x="12626" y="2308"/>
                </a:lnTo>
                <a:lnTo>
                  <a:pt x="12762" y="2240"/>
                </a:lnTo>
                <a:lnTo>
                  <a:pt x="12966" y="2173"/>
                </a:lnTo>
                <a:close/>
                <a:moveTo>
                  <a:pt x="14934" y="4480"/>
                </a:moveTo>
                <a:lnTo>
                  <a:pt x="15002" y="4548"/>
                </a:lnTo>
                <a:lnTo>
                  <a:pt x="15070" y="4684"/>
                </a:lnTo>
                <a:lnTo>
                  <a:pt x="15138" y="4752"/>
                </a:lnTo>
                <a:lnTo>
                  <a:pt x="15070" y="4888"/>
                </a:lnTo>
                <a:lnTo>
                  <a:pt x="15002" y="5024"/>
                </a:lnTo>
                <a:lnTo>
                  <a:pt x="14934" y="5024"/>
                </a:lnTo>
                <a:lnTo>
                  <a:pt x="14799" y="5091"/>
                </a:lnTo>
                <a:lnTo>
                  <a:pt x="11065" y="5091"/>
                </a:lnTo>
                <a:lnTo>
                  <a:pt x="10929" y="5024"/>
                </a:lnTo>
                <a:lnTo>
                  <a:pt x="10861" y="5024"/>
                </a:lnTo>
                <a:lnTo>
                  <a:pt x="10794" y="4888"/>
                </a:lnTo>
                <a:lnTo>
                  <a:pt x="10726" y="4752"/>
                </a:lnTo>
                <a:lnTo>
                  <a:pt x="10794" y="4684"/>
                </a:lnTo>
                <a:lnTo>
                  <a:pt x="10861" y="4548"/>
                </a:lnTo>
                <a:lnTo>
                  <a:pt x="10929" y="4480"/>
                </a:lnTo>
                <a:close/>
                <a:moveTo>
                  <a:pt x="23963" y="7807"/>
                </a:moveTo>
                <a:lnTo>
                  <a:pt x="23963" y="7875"/>
                </a:lnTo>
                <a:lnTo>
                  <a:pt x="23963" y="46771"/>
                </a:lnTo>
                <a:lnTo>
                  <a:pt x="23963" y="46838"/>
                </a:lnTo>
                <a:lnTo>
                  <a:pt x="1969" y="46838"/>
                </a:lnTo>
                <a:lnTo>
                  <a:pt x="1969" y="46771"/>
                </a:lnTo>
                <a:lnTo>
                  <a:pt x="1969" y="7875"/>
                </a:lnTo>
                <a:lnTo>
                  <a:pt x="1969" y="7807"/>
                </a:lnTo>
                <a:close/>
                <a:moveTo>
                  <a:pt x="12558" y="48536"/>
                </a:moveTo>
                <a:lnTo>
                  <a:pt x="12151" y="48671"/>
                </a:lnTo>
                <a:lnTo>
                  <a:pt x="11812" y="48875"/>
                </a:lnTo>
                <a:lnTo>
                  <a:pt x="11472" y="49146"/>
                </a:lnTo>
                <a:lnTo>
                  <a:pt x="11269" y="49418"/>
                </a:lnTo>
                <a:lnTo>
                  <a:pt x="11065" y="49825"/>
                </a:lnTo>
                <a:lnTo>
                  <a:pt x="10929" y="50165"/>
                </a:lnTo>
                <a:lnTo>
                  <a:pt x="10861" y="50640"/>
                </a:lnTo>
                <a:lnTo>
                  <a:pt x="10929" y="51047"/>
                </a:lnTo>
                <a:lnTo>
                  <a:pt x="11065" y="51454"/>
                </a:lnTo>
                <a:lnTo>
                  <a:pt x="11269" y="51794"/>
                </a:lnTo>
                <a:lnTo>
                  <a:pt x="11472" y="52065"/>
                </a:lnTo>
                <a:lnTo>
                  <a:pt x="11812" y="52337"/>
                </a:lnTo>
                <a:lnTo>
                  <a:pt x="12151" y="52541"/>
                </a:lnTo>
                <a:lnTo>
                  <a:pt x="12558" y="52676"/>
                </a:lnTo>
                <a:lnTo>
                  <a:pt x="12966" y="52744"/>
                </a:lnTo>
                <a:lnTo>
                  <a:pt x="13373" y="52676"/>
                </a:lnTo>
                <a:lnTo>
                  <a:pt x="13780" y="52541"/>
                </a:lnTo>
                <a:lnTo>
                  <a:pt x="14120" y="52337"/>
                </a:lnTo>
                <a:lnTo>
                  <a:pt x="14459" y="52065"/>
                </a:lnTo>
                <a:lnTo>
                  <a:pt x="14731" y="51794"/>
                </a:lnTo>
                <a:lnTo>
                  <a:pt x="14934" y="51454"/>
                </a:lnTo>
                <a:lnTo>
                  <a:pt x="15002" y="51047"/>
                </a:lnTo>
                <a:lnTo>
                  <a:pt x="15070" y="50640"/>
                </a:lnTo>
                <a:lnTo>
                  <a:pt x="15002" y="50165"/>
                </a:lnTo>
                <a:lnTo>
                  <a:pt x="14934" y="49825"/>
                </a:lnTo>
                <a:lnTo>
                  <a:pt x="14731" y="49418"/>
                </a:lnTo>
                <a:lnTo>
                  <a:pt x="14459" y="49146"/>
                </a:lnTo>
                <a:lnTo>
                  <a:pt x="14120" y="48875"/>
                </a:lnTo>
                <a:lnTo>
                  <a:pt x="13780" y="48671"/>
                </a:lnTo>
                <a:lnTo>
                  <a:pt x="13373" y="48536"/>
                </a:lnTo>
                <a:close/>
                <a:moveTo>
                  <a:pt x="12966" y="48332"/>
                </a:moveTo>
                <a:lnTo>
                  <a:pt x="13441" y="48400"/>
                </a:lnTo>
                <a:lnTo>
                  <a:pt x="13848" y="48536"/>
                </a:lnTo>
                <a:lnTo>
                  <a:pt x="14256" y="48739"/>
                </a:lnTo>
                <a:lnTo>
                  <a:pt x="14595" y="49011"/>
                </a:lnTo>
                <a:lnTo>
                  <a:pt x="14866" y="49350"/>
                </a:lnTo>
                <a:lnTo>
                  <a:pt x="15070" y="49757"/>
                </a:lnTo>
                <a:lnTo>
                  <a:pt x="15206" y="50165"/>
                </a:lnTo>
                <a:lnTo>
                  <a:pt x="15274" y="50640"/>
                </a:lnTo>
                <a:lnTo>
                  <a:pt x="15206" y="51047"/>
                </a:lnTo>
                <a:lnTo>
                  <a:pt x="15070" y="51522"/>
                </a:lnTo>
                <a:lnTo>
                  <a:pt x="14866" y="51862"/>
                </a:lnTo>
                <a:lnTo>
                  <a:pt x="14595" y="52201"/>
                </a:lnTo>
                <a:lnTo>
                  <a:pt x="14256" y="52473"/>
                </a:lnTo>
                <a:lnTo>
                  <a:pt x="13848" y="52676"/>
                </a:lnTo>
                <a:lnTo>
                  <a:pt x="13441" y="52812"/>
                </a:lnTo>
                <a:lnTo>
                  <a:pt x="12966" y="52880"/>
                </a:lnTo>
                <a:lnTo>
                  <a:pt x="12558" y="52812"/>
                </a:lnTo>
                <a:lnTo>
                  <a:pt x="12083" y="52676"/>
                </a:lnTo>
                <a:lnTo>
                  <a:pt x="11744" y="52473"/>
                </a:lnTo>
                <a:lnTo>
                  <a:pt x="11404" y="52201"/>
                </a:lnTo>
                <a:lnTo>
                  <a:pt x="11133" y="51862"/>
                </a:lnTo>
                <a:lnTo>
                  <a:pt x="10929" y="51522"/>
                </a:lnTo>
                <a:lnTo>
                  <a:pt x="10794" y="51047"/>
                </a:lnTo>
                <a:lnTo>
                  <a:pt x="10726" y="50640"/>
                </a:lnTo>
                <a:lnTo>
                  <a:pt x="10794" y="50165"/>
                </a:lnTo>
                <a:lnTo>
                  <a:pt x="10929" y="49757"/>
                </a:lnTo>
                <a:lnTo>
                  <a:pt x="11133" y="49350"/>
                </a:lnTo>
                <a:lnTo>
                  <a:pt x="11404" y="49011"/>
                </a:lnTo>
                <a:lnTo>
                  <a:pt x="11744" y="48739"/>
                </a:lnTo>
                <a:lnTo>
                  <a:pt x="12083" y="48536"/>
                </a:lnTo>
                <a:lnTo>
                  <a:pt x="12558" y="48400"/>
                </a:lnTo>
                <a:lnTo>
                  <a:pt x="12966" y="48332"/>
                </a:lnTo>
                <a:close/>
                <a:moveTo>
                  <a:pt x="3938" y="679"/>
                </a:moveTo>
                <a:lnTo>
                  <a:pt x="3259" y="747"/>
                </a:lnTo>
                <a:lnTo>
                  <a:pt x="2648" y="951"/>
                </a:lnTo>
                <a:lnTo>
                  <a:pt x="2105" y="1222"/>
                </a:lnTo>
                <a:lnTo>
                  <a:pt x="1630" y="1629"/>
                </a:lnTo>
                <a:lnTo>
                  <a:pt x="1290" y="2105"/>
                </a:lnTo>
                <a:lnTo>
                  <a:pt x="951" y="2648"/>
                </a:lnTo>
                <a:lnTo>
                  <a:pt x="747" y="3259"/>
                </a:lnTo>
                <a:lnTo>
                  <a:pt x="747" y="3870"/>
                </a:lnTo>
                <a:lnTo>
                  <a:pt x="747" y="50776"/>
                </a:lnTo>
                <a:lnTo>
                  <a:pt x="747" y="51387"/>
                </a:lnTo>
                <a:lnTo>
                  <a:pt x="951" y="51997"/>
                </a:lnTo>
                <a:lnTo>
                  <a:pt x="1290" y="52541"/>
                </a:lnTo>
                <a:lnTo>
                  <a:pt x="1630" y="53016"/>
                </a:lnTo>
                <a:lnTo>
                  <a:pt x="2105" y="53423"/>
                </a:lnTo>
                <a:lnTo>
                  <a:pt x="2648" y="53695"/>
                </a:lnTo>
                <a:lnTo>
                  <a:pt x="3259" y="53898"/>
                </a:lnTo>
                <a:lnTo>
                  <a:pt x="3938" y="53966"/>
                </a:lnTo>
                <a:lnTo>
                  <a:pt x="22062" y="53966"/>
                </a:lnTo>
                <a:lnTo>
                  <a:pt x="22741" y="53898"/>
                </a:lnTo>
                <a:lnTo>
                  <a:pt x="23352" y="53695"/>
                </a:lnTo>
                <a:lnTo>
                  <a:pt x="23895" y="53423"/>
                </a:lnTo>
                <a:lnTo>
                  <a:pt x="24370" y="53016"/>
                </a:lnTo>
                <a:lnTo>
                  <a:pt x="24709" y="52541"/>
                </a:lnTo>
                <a:lnTo>
                  <a:pt x="25049" y="51997"/>
                </a:lnTo>
                <a:lnTo>
                  <a:pt x="25252" y="51387"/>
                </a:lnTo>
                <a:lnTo>
                  <a:pt x="25320" y="50776"/>
                </a:lnTo>
                <a:lnTo>
                  <a:pt x="25320" y="3870"/>
                </a:lnTo>
                <a:lnTo>
                  <a:pt x="25252" y="3259"/>
                </a:lnTo>
                <a:lnTo>
                  <a:pt x="25049" y="2648"/>
                </a:lnTo>
                <a:lnTo>
                  <a:pt x="24709" y="2105"/>
                </a:lnTo>
                <a:lnTo>
                  <a:pt x="24370" y="1629"/>
                </a:lnTo>
                <a:lnTo>
                  <a:pt x="23895" y="1222"/>
                </a:lnTo>
                <a:lnTo>
                  <a:pt x="23352" y="951"/>
                </a:lnTo>
                <a:lnTo>
                  <a:pt x="22741" y="747"/>
                </a:lnTo>
                <a:lnTo>
                  <a:pt x="22062" y="679"/>
                </a:lnTo>
                <a:close/>
                <a:moveTo>
                  <a:pt x="22062" y="543"/>
                </a:moveTo>
                <a:lnTo>
                  <a:pt x="22741" y="611"/>
                </a:lnTo>
                <a:lnTo>
                  <a:pt x="23419" y="815"/>
                </a:lnTo>
                <a:lnTo>
                  <a:pt x="23963" y="1086"/>
                </a:lnTo>
                <a:lnTo>
                  <a:pt x="24438" y="1494"/>
                </a:lnTo>
                <a:lnTo>
                  <a:pt x="24845" y="2037"/>
                </a:lnTo>
                <a:lnTo>
                  <a:pt x="25184" y="2580"/>
                </a:lnTo>
                <a:lnTo>
                  <a:pt x="25388" y="3191"/>
                </a:lnTo>
                <a:lnTo>
                  <a:pt x="25456" y="3870"/>
                </a:lnTo>
                <a:lnTo>
                  <a:pt x="25456" y="50776"/>
                </a:lnTo>
                <a:lnTo>
                  <a:pt x="25388" y="51454"/>
                </a:lnTo>
                <a:lnTo>
                  <a:pt x="25184" y="52065"/>
                </a:lnTo>
                <a:lnTo>
                  <a:pt x="24845" y="52676"/>
                </a:lnTo>
                <a:lnTo>
                  <a:pt x="24438" y="53151"/>
                </a:lnTo>
                <a:lnTo>
                  <a:pt x="23963" y="53559"/>
                </a:lnTo>
                <a:lnTo>
                  <a:pt x="23419" y="53898"/>
                </a:lnTo>
                <a:lnTo>
                  <a:pt x="22741" y="54102"/>
                </a:lnTo>
                <a:lnTo>
                  <a:pt x="22062" y="54170"/>
                </a:lnTo>
                <a:lnTo>
                  <a:pt x="3938" y="54170"/>
                </a:lnTo>
                <a:lnTo>
                  <a:pt x="3259" y="54102"/>
                </a:lnTo>
                <a:lnTo>
                  <a:pt x="2580" y="53898"/>
                </a:lnTo>
                <a:lnTo>
                  <a:pt x="2037" y="53559"/>
                </a:lnTo>
                <a:lnTo>
                  <a:pt x="1562" y="53151"/>
                </a:lnTo>
                <a:lnTo>
                  <a:pt x="1154" y="52676"/>
                </a:lnTo>
                <a:lnTo>
                  <a:pt x="815" y="52065"/>
                </a:lnTo>
                <a:lnTo>
                  <a:pt x="611" y="51454"/>
                </a:lnTo>
                <a:lnTo>
                  <a:pt x="543" y="50776"/>
                </a:lnTo>
                <a:lnTo>
                  <a:pt x="543" y="3870"/>
                </a:lnTo>
                <a:lnTo>
                  <a:pt x="611" y="3191"/>
                </a:lnTo>
                <a:lnTo>
                  <a:pt x="815" y="2580"/>
                </a:lnTo>
                <a:lnTo>
                  <a:pt x="1154" y="2037"/>
                </a:lnTo>
                <a:lnTo>
                  <a:pt x="1562" y="1494"/>
                </a:lnTo>
                <a:lnTo>
                  <a:pt x="2037" y="1086"/>
                </a:lnTo>
                <a:lnTo>
                  <a:pt x="2580" y="815"/>
                </a:lnTo>
                <a:lnTo>
                  <a:pt x="3259" y="611"/>
                </a:lnTo>
                <a:lnTo>
                  <a:pt x="3938" y="543"/>
                </a:lnTo>
                <a:close/>
                <a:moveTo>
                  <a:pt x="3938" y="0"/>
                </a:moveTo>
                <a:lnTo>
                  <a:pt x="3123" y="68"/>
                </a:lnTo>
                <a:lnTo>
                  <a:pt x="2444" y="272"/>
                </a:lnTo>
                <a:lnTo>
                  <a:pt x="1765" y="611"/>
                </a:lnTo>
                <a:lnTo>
                  <a:pt x="1154" y="1154"/>
                </a:lnTo>
                <a:lnTo>
                  <a:pt x="679" y="1697"/>
                </a:lnTo>
                <a:lnTo>
                  <a:pt x="272" y="2376"/>
                </a:lnTo>
                <a:lnTo>
                  <a:pt x="68" y="3123"/>
                </a:lnTo>
                <a:lnTo>
                  <a:pt x="0" y="3870"/>
                </a:lnTo>
                <a:lnTo>
                  <a:pt x="0" y="50776"/>
                </a:lnTo>
                <a:lnTo>
                  <a:pt x="68" y="51522"/>
                </a:lnTo>
                <a:lnTo>
                  <a:pt x="272" y="52269"/>
                </a:lnTo>
                <a:lnTo>
                  <a:pt x="679" y="52948"/>
                </a:lnTo>
                <a:lnTo>
                  <a:pt x="1154" y="53559"/>
                </a:lnTo>
                <a:lnTo>
                  <a:pt x="1765" y="54034"/>
                </a:lnTo>
                <a:lnTo>
                  <a:pt x="2444" y="54373"/>
                </a:lnTo>
                <a:lnTo>
                  <a:pt x="3123" y="54645"/>
                </a:lnTo>
                <a:lnTo>
                  <a:pt x="3938" y="54713"/>
                </a:lnTo>
                <a:lnTo>
                  <a:pt x="22062" y="54713"/>
                </a:lnTo>
                <a:lnTo>
                  <a:pt x="22876" y="54645"/>
                </a:lnTo>
                <a:lnTo>
                  <a:pt x="23555" y="54373"/>
                </a:lnTo>
                <a:lnTo>
                  <a:pt x="24234" y="54034"/>
                </a:lnTo>
                <a:lnTo>
                  <a:pt x="24845" y="53559"/>
                </a:lnTo>
                <a:lnTo>
                  <a:pt x="25320" y="52948"/>
                </a:lnTo>
                <a:lnTo>
                  <a:pt x="25727" y="52269"/>
                </a:lnTo>
                <a:lnTo>
                  <a:pt x="25931" y="51522"/>
                </a:lnTo>
                <a:lnTo>
                  <a:pt x="25999" y="50776"/>
                </a:lnTo>
                <a:lnTo>
                  <a:pt x="25999" y="3870"/>
                </a:lnTo>
                <a:lnTo>
                  <a:pt x="25931" y="3123"/>
                </a:lnTo>
                <a:lnTo>
                  <a:pt x="25727" y="2376"/>
                </a:lnTo>
                <a:lnTo>
                  <a:pt x="25320" y="1697"/>
                </a:lnTo>
                <a:lnTo>
                  <a:pt x="24845" y="1154"/>
                </a:lnTo>
                <a:lnTo>
                  <a:pt x="24234" y="611"/>
                </a:lnTo>
                <a:lnTo>
                  <a:pt x="23555" y="272"/>
                </a:lnTo>
                <a:lnTo>
                  <a:pt x="22876" y="68"/>
                </a:lnTo>
                <a:lnTo>
                  <a:pt x="22062" y="0"/>
                </a:lnTo>
                <a:close/>
              </a:path>
            </a:pathLst>
          </a:custGeom>
          <a:solidFill>
            <a:schemeClr val="tx2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744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ctrTitle"/>
          </p:nvPr>
        </p:nvSpPr>
        <p:spPr>
          <a:xfrm>
            <a:off x="2681173" y="1304831"/>
            <a:ext cx="6481312" cy="4596507"/>
          </a:xfrm>
          <a:prstGeom prst="rect">
            <a:avLst/>
          </a:prstGeom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pt-PT" sz="5867" dirty="0"/>
              <a:t>A </a:t>
            </a:r>
            <a:r>
              <a:rPr lang="pt-PT" sz="58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tecnologia</a:t>
            </a:r>
            <a:r>
              <a:rPr lang="pt-PT" sz="5867" dirty="0"/>
              <a:t>, não </a:t>
            </a:r>
            <a:br>
              <a:rPr lang="pt-PT" sz="5867" dirty="0"/>
            </a:br>
            <a:r>
              <a:rPr lang="pt-PT" sz="5867" dirty="0"/>
              <a:t>é </a:t>
            </a:r>
            <a:r>
              <a:rPr lang="pt-PT" sz="5867" dirty="0">
                <a:solidFill>
                  <a:srgbClr val="00B050"/>
                </a:solidFill>
              </a:rPr>
              <a:t>boa</a:t>
            </a:r>
            <a:r>
              <a:rPr lang="pt-PT" sz="5867" dirty="0"/>
              <a:t>, não é </a:t>
            </a:r>
            <a:r>
              <a:rPr lang="pt-PT" sz="5867" dirty="0">
                <a:solidFill>
                  <a:srgbClr val="FF0000"/>
                </a:solidFill>
              </a:rPr>
              <a:t>má</a:t>
            </a:r>
            <a:r>
              <a:rPr lang="pt-PT" sz="5867" dirty="0"/>
              <a:t> </a:t>
            </a:r>
            <a:br>
              <a:rPr lang="pt-PT" sz="5867" dirty="0"/>
            </a:br>
            <a:r>
              <a:rPr lang="pt-PT" sz="5867" dirty="0"/>
              <a:t>e também </a:t>
            </a:r>
            <a:br>
              <a:rPr lang="pt-PT" sz="5867" dirty="0"/>
            </a:br>
            <a:r>
              <a:rPr lang="pt-PT" sz="5867" dirty="0"/>
              <a:t>não é </a:t>
            </a:r>
            <a:r>
              <a:rPr lang="pt-PT" sz="586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neutra</a:t>
            </a:r>
            <a:endParaRPr lang="en" sz="5867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7309FB0-ECB4-4A93-BA2E-4A28433306CF}"/>
              </a:ext>
            </a:extLst>
          </p:cNvPr>
          <p:cNvSpPr/>
          <p:nvPr/>
        </p:nvSpPr>
        <p:spPr>
          <a:xfrm>
            <a:off x="7115609" y="5523581"/>
            <a:ext cx="29989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219170">
              <a:buClr>
                <a:srgbClr val="6FA8DC"/>
              </a:buClr>
              <a:buSzPct val="100000"/>
              <a:defRPr/>
            </a:pPr>
            <a:r>
              <a:rPr lang="en" sz="2400" b="1" i="1" kern="0" dirty="0">
                <a:solidFill>
                  <a:srgbClr val="FFFFFF"/>
                </a:solidFill>
                <a:latin typeface="Sniglet" panose="020B0604020202020204" charset="0"/>
                <a:ea typeface="Roboto"/>
                <a:cs typeface="Roboto"/>
                <a:sym typeface="Roboto"/>
              </a:rPr>
              <a:t>(KRANZBERG, 1986)</a:t>
            </a:r>
          </a:p>
        </p:txBody>
      </p:sp>
      <p:sp>
        <p:nvSpPr>
          <p:cNvPr id="21" name="Shape 219">
            <a:extLst>
              <a:ext uri="{FF2B5EF4-FFF2-40B4-BE49-F238E27FC236}">
                <a16:creationId xmlns:a16="http://schemas.microsoft.com/office/drawing/2014/main" id="{A4453641-0D50-465C-AC97-503488FA87F9}"/>
              </a:ext>
            </a:extLst>
          </p:cNvPr>
          <p:cNvSpPr/>
          <p:nvPr/>
        </p:nvSpPr>
        <p:spPr>
          <a:xfrm>
            <a:off x="501461" y="4591179"/>
            <a:ext cx="827864" cy="1459519"/>
          </a:xfrm>
          <a:custGeom>
            <a:avLst/>
            <a:gdLst/>
            <a:ahLst/>
            <a:cxnLst/>
            <a:rect l="0" t="0" r="0" b="0"/>
            <a:pathLst>
              <a:path w="30819" h="61841" extrusionOk="0">
                <a:moveTo>
                  <a:pt x="5160" y="2580"/>
                </a:moveTo>
                <a:lnTo>
                  <a:pt x="5295" y="2648"/>
                </a:lnTo>
                <a:lnTo>
                  <a:pt x="5363" y="2784"/>
                </a:lnTo>
                <a:lnTo>
                  <a:pt x="5363" y="2920"/>
                </a:lnTo>
                <a:lnTo>
                  <a:pt x="5363" y="3055"/>
                </a:lnTo>
                <a:lnTo>
                  <a:pt x="5295" y="3191"/>
                </a:lnTo>
                <a:lnTo>
                  <a:pt x="5160" y="3259"/>
                </a:lnTo>
                <a:lnTo>
                  <a:pt x="4888" y="3259"/>
                </a:lnTo>
                <a:lnTo>
                  <a:pt x="4752" y="3191"/>
                </a:lnTo>
                <a:lnTo>
                  <a:pt x="4684" y="3055"/>
                </a:lnTo>
                <a:lnTo>
                  <a:pt x="4684" y="2920"/>
                </a:lnTo>
                <a:lnTo>
                  <a:pt x="4684" y="2784"/>
                </a:lnTo>
                <a:lnTo>
                  <a:pt x="4752" y="2648"/>
                </a:lnTo>
                <a:lnTo>
                  <a:pt x="4888" y="2580"/>
                </a:lnTo>
                <a:close/>
                <a:moveTo>
                  <a:pt x="15410" y="2241"/>
                </a:moveTo>
                <a:lnTo>
                  <a:pt x="15681" y="2309"/>
                </a:lnTo>
                <a:lnTo>
                  <a:pt x="15885" y="2444"/>
                </a:lnTo>
                <a:lnTo>
                  <a:pt x="16021" y="2648"/>
                </a:lnTo>
                <a:lnTo>
                  <a:pt x="16088" y="2920"/>
                </a:lnTo>
                <a:lnTo>
                  <a:pt x="16021" y="3191"/>
                </a:lnTo>
                <a:lnTo>
                  <a:pt x="15885" y="3395"/>
                </a:lnTo>
                <a:lnTo>
                  <a:pt x="15681" y="3531"/>
                </a:lnTo>
                <a:lnTo>
                  <a:pt x="15410" y="3598"/>
                </a:lnTo>
                <a:lnTo>
                  <a:pt x="15138" y="3531"/>
                </a:lnTo>
                <a:lnTo>
                  <a:pt x="14934" y="3395"/>
                </a:lnTo>
                <a:lnTo>
                  <a:pt x="14799" y="3191"/>
                </a:lnTo>
                <a:lnTo>
                  <a:pt x="14731" y="2920"/>
                </a:lnTo>
                <a:lnTo>
                  <a:pt x="14799" y="2648"/>
                </a:lnTo>
                <a:lnTo>
                  <a:pt x="14934" y="2444"/>
                </a:lnTo>
                <a:lnTo>
                  <a:pt x="15138" y="2309"/>
                </a:lnTo>
                <a:lnTo>
                  <a:pt x="15410" y="2241"/>
                </a:lnTo>
                <a:close/>
                <a:moveTo>
                  <a:pt x="29393" y="5228"/>
                </a:moveTo>
                <a:lnTo>
                  <a:pt x="29461" y="5296"/>
                </a:lnTo>
                <a:lnTo>
                  <a:pt x="29461" y="54849"/>
                </a:lnTo>
                <a:lnTo>
                  <a:pt x="1426" y="54849"/>
                </a:lnTo>
                <a:lnTo>
                  <a:pt x="1426" y="5296"/>
                </a:lnTo>
                <a:lnTo>
                  <a:pt x="1494" y="5228"/>
                </a:lnTo>
                <a:close/>
                <a:moveTo>
                  <a:pt x="15410" y="544"/>
                </a:moveTo>
                <a:lnTo>
                  <a:pt x="19143" y="612"/>
                </a:lnTo>
                <a:lnTo>
                  <a:pt x="23012" y="747"/>
                </a:lnTo>
                <a:lnTo>
                  <a:pt x="26339" y="951"/>
                </a:lnTo>
                <a:lnTo>
                  <a:pt x="27560" y="1087"/>
                </a:lnTo>
                <a:lnTo>
                  <a:pt x="27560" y="1087"/>
                </a:lnTo>
                <a:lnTo>
                  <a:pt x="26339" y="1019"/>
                </a:lnTo>
                <a:lnTo>
                  <a:pt x="23012" y="815"/>
                </a:lnTo>
                <a:lnTo>
                  <a:pt x="19143" y="680"/>
                </a:lnTo>
                <a:lnTo>
                  <a:pt x="15410" y="612"/>
                </a:lnTo>
                <a:lnTo>
                  <a:pt x="11676" y="680"/>
                </a:lnTo>
                <a:lnTo>
                  <a:pt x="7807" y="815"/>
                </a:lnTo>
                <a:lnTo>
                  <a:pt x="4481" y="1019"/>
                </a:lnTo>
                <a:lnTo>
                  <a:pt x="3259" y="1087"/>
                </a:lnTo>
                <a:lnTo>
                  <a:pt x="2444" y="1223"/>
                </a:lnTo>
                <a:lnTo>
                  <a:pt x="1969" y="1358"/>
                </a:lnTo>
                <a:lnTo>
                  <a:pt x="1630" y="1494"/>
                </a:lnTo>
                <a:lnTo>
                  <a:pt x="1290" y="1698"/>
                </a:lnTo>
                <a:lnTo>
                  <a:pt x="1019" y="1901"/>
                </a:lnTo>
                <a:lnTo>
                  <a:pt x="815" y="2173"/>
                </a:lnTo>
                <a:lnTo>
                  <a:pt x="679" y="2444"/>
                </a:lnTo>
                <a:lnTo>
                  <a:pt x="544" y="2852"/>
                </a:lnTo>
                <a:lnTo>
                  <a:pt x="544" y="3259"/>
                </a:lnTo>
                <a:lnTo>
                  <a:pt x="544" y="58311"/>
                </a:lnTo>
                <a:lnTo>
                  <a:pt x="544" y="58718"/>
                </a:lnTo>
                <a:lnTo>
                  <a:pt x="476" y="58311"/>
                </a:lnTo>
                <a:lnTo>
                  <a:pt x="476" y="3259"/>
                </a:lnTo>
                <a:lnTo>
                  <a:pt x="544" y="2784"/>
                </a:lnTo>
                <a:lnTo>
                  <a:pt x="612" y="2444"/>
                </a:lnTo>
                <a:lnTo>
                  <a:pt x="747" y="2105"/>
                </a:lnTo>
                <a:lnTo>
                  <a:pt x="951" y="1834"/>
                </a:lnTo>
                <a:lnTo>
                  <a:pt x="1222" y="1630"/>
                </a:lnTo>
                <a:lnTo>
                  <a:pt x="1562" y="1426"/>
                </a:lnTo>
                <a:lnTo>
                  <a:pt x="1969" y="1290"/>
                </a:lnTo>
                <a:lnTo>
                  <a:pt x="2444" y="1155"/>
                </a:lnTo>
                <a:lnTo>
                  <a:pt x="3259" y="1087"/>
                </a:lnTo>
                <a:lnTo>
                  <a:pt x="4481" y="951"/>
                </a:lnTo>
                <a:lnTo>
                  <a:pt x="7807" y="747"/>
                </a:lnTo>
                <a:lnTo>
                  <a:pt x="11676" y="612"/>
                </a:lnTo>
                <a:lnTo>
                  <a:pt x="15410" y="544"/>
                </a:lnTo>
                <a:close/>
                <a:moveTo>
                  <a:pt x="27560" y="1087"/>
                </a:moveTo>
                <a:lnTo>
                  <a:pt x="28375" y="1155"/>
                </a:lnTo>
                <a:lnTo>
                  <a:pt x="28850" y="1290"/>
                </a:lnTo>
                <a:lnTo>
                  <a:pt x="29257" y="1426"/>
                </a:lnTo>
                <a:lnTo>
                  <a:pt x="29597" y="1630"/>
                </a:lnTo>
                <a:lnTo>
                  <a:pt x="29868" y="1834"/>
                </a:lnTo>
                <a:lnTo>
                  <a:pt x="30072" y="2105"/>
                </a:lnTo>
                <a:lnTo>
                  <a:pt x="30208" y="2444"/>
                </a:lnTo>
                <a:lnTo>
                  <a:pt x="30276" y="2784"/>
                </a:lnTo>
                <a:lnTo>
                  <a:pt x="30344" y="3259"/>
                </a:lnTo>
                <a:lnTo>
                  <a:pt x="30344" y="58311"/>
                </a:lnTo>
                <a:lnTo>
                  <a:pt x="30276" y="58718"/>
                </a:lnTo>
                <a:lnTo>
                  <a:pt x="30208" y="59125"/>
                </a:lnTo>
                <a:lnTo>
                  <a:pt x="30072" y="59465"/>
                </a:lnTo>
                <a:lnTo>
                  <a:pt x="29868" y="59736"/>
                </a:lnTo>
                <a:lnTo>
                  <a:pt x="29597" y="60008"/>
                </a:lnTo>
                <a:lnTo>
                  <a:pt x="29257" y="60144"/>
                </a:lnTo>
                <a:lnTo>
                  <a:pt x="28850" y="60347"/>
                </a:lnTo>
                <a:lnTo>
                  <a:pt x="28375" y="60415"/>
                </a:lnTo>
                <a:lnTo>
                  <a:pt x="26746" y="60687"/>
                </a:lnTo>
                <a:lnTo>
                  <a:pt x="23895" y="60958"/>
                </a:lnTo>
                <a:lnTo>
                  <a:pt x="22130" y="61094"/>
                </a:lnTo>
                <a:lnTo>
                  <a:pt x="20093" y="61230"/>
                </a:lnTo>
                <a:lnTo>
                  <a:pt x="17853" y="61298"/>
                </a:lnTo>
                <a:lnTo>
                  <a:pt x="12966" y="61298"/>
                </a:lnTo>
                <a:lnTo>
                  <a:pt x="10726" y="61230"/>
                </a:lnTo>
                <a:lnTo>
                  <a:pt x="8689" y="61094"/>
                </a:lnTo>
                <a:lnTo>
                  <a:pt x="6924" y="60958"/>
                </a:lnTo>
                <a:lnTo>
                  <a:pt x="4073" y="60687"/>
                </a:lnTo>
                <a:lnTo>
                  <a:pt x="2444" y="60415"/>
                </a:lnTo>
                <a:lnTo>
                  <a:pt x="1969" y="60347"/>
                </a:lnTo>
                <a:lnTo>
                  <a:pt x="1562" y="60144"/>
                </a:lnTo>
                <a:lnTo>
                  <a:pt x="1290" y="60008"/>
                </a:lnTo>
                <a:lnTo>
                  <a:pt x="951" y="59736"/>
                </a:lnTo>
                <a:lnTo>
                  <a:pt x="747" y="59465"/>
                </a:lnTo>
                <a:lnTo>
                  <a:pt x="612" y="59125"/>
                </a:lnTo>
                <a:lnTo>
                  <a:pt x="544" y="58718"/>
                </a:lnTo>
                <a:lnTo>
                  <a:pt x="544" y="58718"/>
                </a:lnTo>
                <a:lnTo>
                  <a:pt x="679" y="59125"/>
                </a:lnTo>
                <a:lnTo>
                  <a:pt x="815" y="59397"/>
                </a:lnTo>
                <a:lnTo>
                  <a:pt x="1019" y="59669"/>
                </a:lnTo>
                <a:lnTo>
                  <a:pt x="1290" y="59940"/>
                </a:lnTo>
                <a:lnTo>
                  <a:pt x="1630" y="60144"/>
                </a:lnTo>
                <a:lnTo>
                  <a:pt x="2037" y="60279"/>
                </a:lnTo>
                <a:lnTo>
                  <a:pt x="2444" y="60415"/>
                </a:lnTo>
                <a:lnTo>
                  <a:pt x="4073" y="60619"/>
                </a:lnTo>
                <a:lnTo>
                  <a:pt x="6924" y="60890"/>
                </a:lnTo>
                <a:lnTo>
                  <a:pt x="8689" y="61026"/>
                </a:lnTo>
                <a:lnTo>
                  <a:pt x="10726" y="61162"/>
                </a:lnTo>
                <a:lnTo>
                  <a:pt x="12966" y="61230"/>
                </a:lnTo>
                <a:lnTo>
                  <a:pt x="17853" y="61230"/>
                </a:lnTo>
                <a:lnTo>
                  <a:pt x="20093" y="61162"/>
                </a:lnTo>
                <a:lnTo>
                  <a:pt x="22130" y="61026"/>
                </a:lnTo>
                <a:lnTo>
                  <a:pt x="23895" y="60890"/>
                </a:lnTo>
                <a:lnTo>
                  <a:pt x="26746" y="60619"/>
                </a:lnTo>
                <a:lnTo>
                  <a:pt x="28375" y="60415"/>
                </a:lnTo>
                <a:lnTo>
                  <a:pt x="28850" y="60279"/>
                </a:lnTo>
                <a:lnTo>
                  <a:pt x="29190" y="60144"/>
                </a:lnTo>
                <a:lnTo>
                  <a:pt x="29529" y="59940"/>
                </a:lnTo>
                <a:lnTo>
                  <a:pt x="29800" y="59669"/>
                </a:lnTo>
                <a:lnTo>
                  <a:pt x="30004" y="59397"/>
                </a:lnTo>
                <a:lnTo>
                  <a:pt x="30140" y="59125"/>
                </a:lnTo>
                <a:lnTo>
                  <a:pt x="30276" y="58718"/>
                </a:lnTo>
                <a:lnTo>
                  <a:pt x="30276" y="58311"/>
                </a:lnTo>
                <a:lnTo>
                  <a:pt x="30276" y="3259"/>
                </a:lnTo>
                <a:lnTo>
                  <a:pt x="30276" y="2852"/>
                </a:lnTo>
                <a:lnTo>
                  <a:pt x="30140" y="2444"/>
                </a:lnTo>
                <a:lnTo>
                  <a:pt x="30004" y="2173"/>
                </a:lnTo>
                <a:lnTo>
                  <a:pt x="29800" y="1901"/>
                </a:lnTo>
                <a:lnTo>
                  <a:pt x="29529" y="1698"/>
                </a:lnTo>
                <a:lnTo>
                  <a:pt x="29190" y="1494"/>
                </a:lnTo>
                <a:lnTo>
                  <a:pt x="28850" y="1358"/>
                </a:lnTo>
                <a:lnTo>
                  <a:pt x="28375" y="1223"/>
                </a:lnTo>
                <a:lnTo>
                  <a:pt x="27560" y="1087"/>
                </a:lnTo>
                <a:close/>
                <a:moveTo>
                  <a:pt x="15410" y="1"/>
                </a:moveTo>
                <a:lnTo>
                  <a:pt x="11608" y="69"/>
                </a:lnTo>
                <a:lnTo>
                  <a:pt x="7739" y="204"/>
                </a:lnTo>
                <a:lnTo>
                  <a:pt x="4413" y="408"/>
                </a:lnTo>
                <a:lnTo>
                  <a:pt x="3191" y="544"/>
                </a:lnTo>
                <a:lnTo>
                  <a:pt x="2309" y="680"/>
                </a:lnTo>
                <a:lnTo>
                  <a:pt x="1765" y="815"/>
                </a:lnTo>
                <a:lnTo>
                  <a:pt x="1290" y="1019"/>
                </a:lnTo>
                <a:lnTo>
                  <a:pt x="883" y="1223"/>
                </a:lnTo>
                <a:lnTo>
                  <a:pt x="544" y="1494"/>
                </a:lnTo>
                <a:lnTo>
                  <a:pt x="340" y="1901"/>
                </a:lnTo>
                <a:lnTo>
                  <a:pt x="136" y="2241"/>
                </a:lnTo>
                <a:lnTo>
                  <a:pt x="1" y="2716"/>
                </a:lnTo>
                <a:lnTo>
                  <a:pt x="1" y="3259"/>
                </a:lnTo>
                <a:lnTo>
                  <a:pt x="1" y="58311"/>
                </a:lnTo>
                <a:lnTo>
                  <a:pt x="1" y="58854"/>
                </a:lnTo>
                <a:lnTo>
                  <a:pt x="136" y="59261"/>
                </a:lnTo>
                <a:lnTo>
                  <a:pt x="340" y="59736"/>
                </a:lnTo>
                <a:lnTo>
                  <a:pt x="612" y="60076"/>
                </a:lnTo>
                <a:lnTo>
                  <a:pt x="951" y="60347"/>
                </a:lnTo>
                <a:lnTo>
                  <a:pt x="1358" y="60619"/>
                </a:lnTo>
                <a:lnTo>
                  <a:pt x="1833" y="60823"/>
                </a:lnTo>
                <a:lnTo>
                  <a:pt x="2309" y="60958"/>
                </a:lnTo>
                <a:lnTo>
                  <a:pt x="4006" y="61162"/>
                </a:lnTo>
                <a:lnTo>
                  <a:pt x="6857" y="61501"/>
                </a:lnTo>
                <a:lnTo>
                  <a:pt x="8689" y="61637"/>
                </a:lnTo>
                <a:lnTo>
                  <a:pt x="10726" y="61705"/>
                </a:lnTo>
                <a:lnTo>
                  <a:pt x="12966" y="61773"/>
                </a:lnTo>
                <a:lnTo>
                  <a:pt x="15410" y="61841"/>
                </a:lnTo>
                <a:lnTo>
                  <a:pt x="17853" y="61773"/>
                </a:lnTo>
                <a:lnTo>
                  <a:pt x="20093" y="61705"/>
                </a:lnTo>
                <a:lnTo>
                  <a:pt x="22130" y="61637"/>
                </a:lnTo>
                <a:lnTo>
                  <a:pt x="23963" y="61501"/>
                </a:lnTo>
                <a:lnTo>
                  <a:pt x="26814" y="61162"/>
                </a:lnTo>
                <a:lnTo>
                  <a:pt x="28511" y="60958"/>
                </a:lnTo>
                <a:lnTo>
                  <a:pt x="28986" y="60823"/>
                </a:lnTo>
                <a:lnTo>
                  <a:pt x="29461" y="60619"/>
                </a:lnTo>
                <a:lnTo>
                  <a:pt x="29868" y="60347"/>
                </a:lnTo>
                <a:lnTo>
                  <a:pt x="30208" y="60076"/>
                </a:lnTo>
                <a:lnTo>
                  <a:pt x="30479" y="59736"/>
                </a:lnTo>
                <a:lnTo>
                  <a:pt x="30683" y="59261"/>
                </a:lnTo>
                <a:lnTo>
                  <a:pt x="30819" y="58854"/>
                </a:lnTo>
                <a:lnTo>
                  <a:pt x="30819" y="58311"/>
                </a:lnTo>
                <a:lnTo>
                  <a:pt x="30819" y="3259"/>
                </a:lnTo>
                <a:lnTo>
                  <a:pt x="30819" y="2716"/>
                </a:lnTo>
                <a:lnTo>
                  <a:pt x="30683" y="2241"/>
                </a:lnTo>
                <a:lnTo>
                  <a:pt x="30547" y="1901"/>
                </a:lnTo>
                <a:lnTo>
                  <a:pt x="30276" y="1494"/>
                </a:lnTo>
                <a:lnTo>
                  <a:pt x="29936" y="1223"/>
                </a:lnTo>
                <a:lnTo>
                  <a:pt x="29529" y="1019"/>
                </a:lnTo>
                <a:lnTo>
                  <a:pt x="29054" y="815"/>
                </a:lnTo>
                <a:lnTo>
                  <a:pt x="28511" y="680"/>
                </a:lnTo>
                <a:lnTo>
                  <a:pt x="27628" y="544"/>
                </a:lnTo>
                <a:lnTo>
                  <a:pt x="26406" y="408"/>
                </a:lnTo>
                <a:lnTo>
                  <a:pt x="23080" y="204"/>
                </a:lnTo>
                <a:lnTo>
                  <a:pt x="19211" y="69"/>
                </a:lnTo>
                <a:lnTo>
                  <a:pt x="15410" y="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defTabSz="1219170"/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Shape 240">
            <a:extLst>
              <a:ext uri="{FF2B5EF4-FFF2-40B4-BE49-F238E27FC236}">
                <a16:creationId xmlns:a16="http://schemas.microsoft.com/office/drawing/2014/main" id="{2BDD480A-FBF2-4575-A5E1-E5C9E4F5BC62}"/>
              </a:ext>
            </a:extLst>
          </p:cNvPr>
          <p:cNvSpPr/>
          <p:nvPr/>
        </p:nvSpPr>
        <p:spPr>
          <a:xfrm rot="19852430">
            <a:off x="9646346" y="527365"/>
            <a:ext cx="2321285" cy="1587761"/>
          </a:xfrm>
          <a:custGeom>
            <a:avLst/>
            <a:gdLst/>
            <a:ahLst/>
            <a:cxnLst/>
            <a:rect l="0" t="0" r="0" b="0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defTabSz="1219170"/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" name="Shape 232">
            <a:extLst>
              <a:ext uri="{FF2B5EF4-FFF2-40B4-BE49-F238E27FC236}">
                <a16:creationId xmlns:a16="http://schemas.microsoft.com/office/drawing/2014/main" id="{62342DB6-54BC-4556-B648-D8E3D3C9A351}"/>
              </a:ext>
            </a:extLst>
          </p:cNvPr>
          <p:cNvSpPr/>
          <p:nvPr/>
        </p:nvSpPr>
        <p:spPr>
          <a:xfrm rot="20747395">
            <a:off x="484365" y="2252730"/>
            <a:ext cx="1251784" cy="1555417"/>
          </a:xfrm>
          <a:custGeom>
            <a:avLst/>
            <a:gdLst/>
            <a:ahLst/>
            <a:cxnLst/>
            <a:rect l="0" t="0" r="0" b="0"/>
            <a:pathLst>
              <a:path w="60958" h="86210" extrusionOk="0">
                <a:moveTo>
                  <a:pt x="28985" y="3938"/>
                </a:moveTo>
                <a:lnTo>
                  <a:pt x="29189" y="4006"/>
                </a:lnTo>
                <a:lnTo>
                  <a:pt x="29189" y="4141"/>
                </a:lnTo>
                <a:lnTo>
                  <a:pt x="29189" y="4277"/>
                </a:lnTo>
                <a:lnTo>
                  <a:pt x="28985" y="4345"/>
                </a:lnTo>
                <a:lnTo>
                  <a:pt x="28850" y="4277"/>
                </a:lnTo>
                <a:lnTo>
                  <a:pt x="28782" y="4141"/>
                </a:lnTo>
                <a:lnTo>
                  <a:pt x="28850" y="4006"/>
                </a:lnTo>
                <a:lnTo>
                  <a:pt x="28985" y="3938"/>
                </a:lnTo>
                <a:close/>
                <a:moveTo>
                  <a:pt x="30479" y="3734"/>
                </a:moveTo>
                <a:lnTo>
                  <a:pt x="30615" y="3802"/>
                </a:lnTo>
                <a:lnTo>
                  <a:pt x="30750" y="3870"/>
                </a:lnTo>
                <a:lnTo>
                  <a:pt x="30818" y="4006"/>
                </a:lnTo>
                <a:lnTo>
                  <a:pt x="30818" y="4141"/>
                </a:lnTo>
                <a:lnTo>
                  <a:pt x="30818" y="4277"/>
                </a:lnTo>
                <a:lnTo>
                  <a:pt x="30750" y="4345"/>
                </a:lnTo>
                <a:lnTo>
                  <a:pt x="30615" y="4481"/>
                </a:lnTo>
                <a:lnTo>
                  <a:pt x="30343" y="4481"/>
                </a:lnTo>
                <a:lnTo>
                  <a:pt x="30207" y="4345"/>
                </a:lnTo>
                <a:lnTo>
                  <a:pt x="30139" y="4277"/>
                </a:lnTo>
                <a:lnTo>
                  <a:pt x="30139" y="4141"/>
                </a:lnTo>
                <a:lnTo>
                  <a:pt x="30139" y="4006"/>
                </a:lnTo>
                <a:lnTo>
                  <a:pt x="30207" y="3870"/>
                </a:lnTo>
                <a:lnTo>
                  <a:pt x="30343" y="3802"/>
                </a:lnTo>
                <a:lnTo>
                  <a:pt x="30479" y="3734"/>
                </a:lnTo>
                <a:close/>
                <a:moveTo>
                  <a:pt x="56885" y="7943"/>
                </a:moveTo>
                <a:lnTo>
                  <a:pt x="56885" y="78132"/>
                </a:lnTo>
                <a:lnTo>
                  <a:pt x="56817" y="78200"/>
                </a:lnTo>
                <a:lnTo>
                  <a:pt x="4209" y="78200"/>
                </a:lnTo>
                <a:lnTo>
                  <a:pt x="4141" y="78132"/>
                </a:lnTo>
                <a:lnTo>
                  <a:pt x="4141" y="7943"/>
                </a:lnTo>
                <a:close/>
                <a:moveTo>
                  <a:pt x="30479" y="80440"/>
                </a:moveTo>
                <a:lnTo>
                  <a:pt x="30071" y="80508"/>
                </a:lnTo>
                <a:lnTo>
                  <a:pt x="29732" y="80576"/>
                </a:lnTo>
                <a:lnTo>
                  <a:pt x="29461" y="80779"/>
                </a:lnTo>
                <a:lnTo>
                  <a:pt x="29189" y="80983"/>
                </a:lnTo>
                <a:lnTo>
                  <a:pt x="28917" y="81255"/>
                </a:lnTo>
                <a:lnTo>
                  <a:pt x="28782" y="81594"/>
                </a:lnTo>
                <a:lnTo>
                  <a:pt x="28646" y="81933"/>
                </a:lnTo>
                <a:lnTo>
                  <a:pt x="28646" y="82273"/>
                </a:lnTo>
                <a:lnTo>
                  <a:pt x="28646" y="82341"/>
                </a:lnTo>
                <a:lnTo>
                  <a:pt x="28646" y="82680"/>
                </a:lnTo>
                <a:lnTo>
                  <a:pt x="28782" y="83020"/>
                </a:lnTo>
                <a:lnTo>
                  <a:pt x="28985" y="83291"/>
                </a:lnTo>
                <a:lnTo>
                  <a:pt x="29189" y="83563"/>
                </a:lnTo>
                <a:lnTo>
                  <a:pt x="29461" y="83834"/>
                </a:lnTo>
                <a:lnTo>
                  <a:pt x="29800" y="83970"/>
                </a:lnTo>
                <a:lnTo>
                  <a:pt x="30139" y="84106"/>
                </a:lnTo>
                <a:lnTo>
                  <a:pt x="30818" y="84106"/>
                </a:lnTo>
                <a:lnTo>
                  <a:pt x="31158" y="83970"/>
                </a:lnTo>
                <a:lnTo>
                  <a:pt x="31497" y="83766"/>
                </a:lnTo>
                <a:lnTo>
                  <a:pt x="31768" y="83563"/>
                </a:lnTo>
                <a:lnTo>
                  <a:pt x="31972" y="83291"/>
                </a:lnTo>
                <a:lnTo>
                  <a:pt x="32176" y="83020"/>
                </a:lnTo>
                <a:lnTo>
                  <a:pt x="32244" y="82612"/>
                </a:lnTo>
                <a:lnTo>
                  <a:pt x="32312" y="82273"/>
                </a:lnTo>
                <a:lnTo>
                  <a:pt x="32244" y="81933"/>
                </a:lnTo>
                <a:lnTo>
                  <a:pt x="32176" y="81594"/>
                </a:lnTo>
                <a:lnTo>
                  <a:pt x="31972" y="81255"/>
                </a:lnTo>
                <a:lnTo>
                  <a:pt x="31768" y="80983"/>
                </a:lnTo>
                <a:lnTo>
                  <a:pt x="31497" y="80779"/>
                </a:lnTo>
                <a:lnTo>
                  <a:pt x="31158" y="80576"/>
                </a:lnTo>
                <a:lnTo>
                  <a:pt x="30818" y="80508"/>
                </a:lnTo>
                <a:lnTo>
                  <a:pt x="30479" y="80440"/>
                </a:lnTo>
                <a:close/>
                <a:moveTo>
                  <a:pt x="30886" y="80304"/>
                </a:moveTo>
                <a:lnTo>
                  <a:pt x="31225" y="80440"/>
                </a:lnTo>
                <a:lnTo>
                  <a:pt x="31565" y="80644"/>
                </a:lnTo>
                <a:lnTo>
                  <a:pt x="31904" y="80847"/>
                </a:lnTo>
                <a:lnTo>
                  <a:pt x="32108" y="81187"/>
                </a:lnTo>
                <a:lnTo>
                  <a:pt x="32312" y="81526"/>
                </a:lnTo>
                <a:lnTo>
                  <a:pt x="32447" y="81866"/>
                </a:lnTo>
                <a:lnTo>
                  <a:pt x="32447" y="82273"/>
                </a:lnTo>
                <a:lnTo>
                  <a:pt x="32447" y="82680"/>
                </a:lnTo>
                <a:lnTo>
                  <a:pt x="32312" y="83020"/>
                </a:lnTo>
                <a:lnTo>
                  <a:pt x="32108" y="83359"/>
                </a:lnTo>
                <a:lnTo>
                  <a:pt x="31904" y="83698"/>
                </a:lnTo>
                <a:lnTo>
                  <a:pt x="31565" y="83902"/>
                </a:lnTo>
                <a:lnTo>
                  <a:pt x="31225" y="84106"/>
                </a:lnTo>
                <a:lnTo>
                  <a:pt x="30886" y="84241"/>
                </a:lnTo>
                <a:lnTo>
                  <a:pt x="30479" y="84309"/>
                </a:lnTo>
                <a:lnTo>
                  <a:pt x="30071" y="84241"/>
                </a:lnTo>
                <a:lnTo>
                  <a:pt x="29732" y="84106"/>
                </a:lnTo>
                <a:lnTo>
                  <a:pt x="29393" y="83970"/>
                </a:lnTo>
                <a:lnTo>
                  <a:pt x="29053" y="83698"/>
                </a:lnTo>
                <a:lnTo>
                  <a:pt x="28850" y="83427"/>
                </a:lnTo>
                <a:lnTo>
                  <a:pt x="28646" y="83087"/>
                </a:lnTo>
                <a:lnTo>
                  <a:pt x="28510" y="82748"/>
                </a:lnTo>
                <a:lnTo>
                  <a:pt x="28442" y="82341"/>
                </a:lnTo>
                <a:lnTo>
                  <a:pt x="28442" y="82273"/>
                </a:lnTo>
                <a:lnTo>
                  <a:pt x="28510" y="81866"/>
                </a:lnTo>
                <a:lnTo>
                  <a:pt x="28646" y="81526"/>
                </a:lnTo>
                <a:lnTo>
                  <a:pt x="28782" y="81187"/>
                </a:lnTo>
                <a:lnTo>
                  <a:pt x="29053" y="80847"/>
                </a:lnTo>
                <a:lnTo>
                  <a:pt x="29325" y="80644"/>
                </a:lnTo>
                <a:lnTo>
                  <a:pt x="29664" y="80440"/>
                </a:lnTo>
                <a:lnTo>
                  <a:pt x="30071" y="80304"/>
                </a:lnTo>
                <a:close/>
                <a:moveTo>
                  <a:pt x="3530" y="815"/>
                </a:moveTo>
                <a:lnTo>
                  <a:pt x="2987" y="883"/>
                </a:lnTo>
                <a:lnTo>
                  <a:pt x="2512" y="1019"/>
                </a:lnTo>
                <a:lnTo>
                  <a:pt x="2036" y="1290"/>
                </a:lnTo>
                <a:lnTo>
                  <a:pt x="1629" y="1630"/>
                </a:lnTo>
                <a:lnTo>
                  <a:pt x="1290" y="2037"/>
                </a:lnTo>
                <a:lnTo>
                  <a:pt x="1086" y="2512"/>
                </a:lnTo>
                <a:lnTo>
                  <a:pt x="950" y="2987"/>
                </a:lnTo>
                <a:lnTo>
                  <a:pt x="882" y="3530"/>
                </a:lnTo>
                <a:lnTo>
                  <a:pt x="882" y="82612"/>
                </a:lnTo>
                <a:lnTo>
                  <a:pt x="950" y="83155"/>
                </a:lnTo>
                <a:lnTo>
                  <a:pt x="1086" y="83698"/>
                </a:lnTo>
                <a:lnTo>
                  <a:pt x="1358" y="84174"/>
                </a:lnTo>
                <a:lnTo>
                  <a:pt x="1765" y="84581"/>
                </a:lnTo>
                <a:lnTo>
                  <a:pt x="2172" y="84852"/>
                </a:lnTo>
                <a:lnTo>
                  <a:pt x="2715" y="85124"/>
                </a:lnTo>
                <a:lnTo>
                  <a:pt x="3258" y="85260"/>
                </a:lnTo>
                <a:lnTo>
                  <a:pt x="3869" y="85328"/>
                </a:lnTo>
                <a:lnTo>
                  <a:pt x="57156" y="85328"/>
                </a:lnTo>
                <a:lnTo>
                  <a:pt x="57767" y="85260"/>
                </a:lnTo>
                <a:lnTo>
                  <a:pt x="58310" y="85124"/>
                </a:lnTo>
                <a:lnTo>
                  <a:pt x="58785" y="84852"/>
                </a:lnTo>
                <a:lnTo>
                  <a:pt x="59260" y="84513"/>
                </a:lnTo>
                <a:lnTo>
                  <a:pt x="59600" y="84106"/>
                </a:lnTo>
                <a:lnTo>
                  <a:pt x="59871" y="83631"/>
                </a:lnTo>
                <a:lnTo>
                  <a:pt x="60075" y="83087"/>
                </a:lnTo>
                <a:lnTo>
                  <a:pt x="60143" y="82477"/>
                </a:lnTo>
                <a:lnTo>
                  <a:pt x="60143" y="3530"/>
                </a:lnTo>
                <a:lnTo>
                  <a:pt x="60075" y="2987"/>
                </a:lnTo>
                <a:lnTo>
                  <a:pt x="59939" y="2512"/>
                </a:lnTo>
                <a:lnTo>
                  <a:pt x="59668" y="2037"/>
                </a:lnTo>
                <a:lnTo>
                  <a:pt x="59328" y="1630"/>
                </a:lnTo>
                <a:lnTo>
                  <a:pt x="58921" y="1290"/>
                </a:lnTo>
                <a:lnTo>
                  <a:pt x="58446" y="1019"/>
                </a:lnTo>
                <a:lnTo>
                  <a:pt x="57903" y="883"/>
                </a:lnTo>
                <a:lnTo>
                  <a:pt x="57360" y="815"/>
                </a:lnTo>
                <a:close/>
                <a:moveTo>
                  <a:pt x="57971" y="679"/>
                </a:moveTo>
                <a:lnTo>
                  <a:pt x="58514" y="883"/>
                </a:lnTo>
                <a:lnTo>
                  <a:pt x="58989" y="1155"/>
                </a:lnTo>
                <a:lnTo>
                  <a:pt x="59464" y="1494"/>
                </a:lnTo>
                <a:lnTo>
                  <a:pt x="59804" y="1901"/>
                </a:lnTo>
                <a:lnTo>
                  <a:pt x="60075" y="2444"/>
                </a:lnTo>
                <a:lnTo>
                  <a:pt x="60211" y="2987"/>
                </a:lnTo>
                <a:lnTo>
                  <a:pt x="60279" y="3530"/>
                </a:lnTo>
                <a:lnTo>
                  <a:pt x="60279" y="82477"/>
                </a:lnTo>
                <a:lnTo>
                  <a:pt x="60211" y="83087"/>
                </a:lnTo>
                <a:lnTo>
                  <a:pt x="60075" y="83698"/>
                </a:lnTo>
                <a:lnTo>
                  <a:pt x="59736" y="84174"/>
                </a:lnTo>
                <a:lnTo>
                  <a:pt x="59396" y="84649"/>
                </a:lnTo>
                <a:lnTo>
                  <a:pt x="58921" y="84988"/>
                </a:lnTo>
                <a:lnTo>
                  <a:pt x="58378" y="85260"/>
                </a:lnTo>
                <a:lnTo>
                  <a:pt x="57767" y="85463"/>
                </a:lnTo>
                <a:lnTo>
                  <a:pt x="57156" y="85531"/>
                </a:lnTo>
                <a:lnTo>
                  <a:pt x="3869" y="85531"/>
                </a:lnTo>
                <a:lnTo>
                  <a:pt x="3190" y="85463"/>
                </a:lnTo>
                <a:lnTo>
                  <a:pt x="2647" y="85260"/>
                </a:lnTo>
                <a:lnTo>
                  <a:pt x="2104" y="84988"/>
                </a:lnTo>
                <a:lnTo>
                  <a:pt x="1629" y="84649"/>
                </a:lnTo>
                <a:lnTo>
                  <a:pt x="1222" y="84241"/>
                </a:lnTo>
                <a:lnTo>
                  <a:pt x="950" y="83766"/>
                </a:lnTo>
                <a:lnTo>
                  <a:pt x="747" y="83223"/>
                </a:lnTo>
                <a:lnTo>
                  <a:pt x="679" y="82612"/>
                </a:lnTo>
                <a:lnTo>
                  <a:pt x="679" y="3530"/>
                </a:lnTo>
                <a:lnTo>
                  <a:pt x="747" y="2987"/>
                </a:lnTo>
                <a:lnTo>
                  <a:pt x="950" y="2444"/>
                </a:lnTo>
                <a:lnTo>
                  <a:pt x="1154" y="1901"/>
                </a:lnTo>
                <a:lnTo>
                  <a:pt x="1561" y="1494"/>
                </a:lnTo>
                <a:lnTo>
                  <a:pt x="1969" y="1155"/>
                </a:lnTo>
                <a:lnTo>
                  <a:pt x="2444" y="883"/>
                </a:lnTo>
                <a:lnTo>
                  <a:pt x="2987" y="679"/>
                </a:lnTo>
                <a:close/>
                <a:moveTo>
                  <a:pt x="3530" y="1"/>
                </a:moveTo>
                <a:lnTo>
                  <a:pt x="2851" y="68"/>
                </a:lnTo>
                <a:lnTo>
                  <a:pt x="2172" y="204"/>
                </a:lnTo>
                <a:lnTo>
                  <a:pt x="1561" y="544"/>
                </a:lnTo>
                <a:lnTo>
                  <a:pt x="1018" y="1019"/>
                </a:lnTo>
                <a:lnTo>
                  <a:pt x="611" y="1562"/>
                </a:lnTo>
                <a:lnTo>
                  <a:pt x="272" y="2173"/>
                </a:lnTo>
                <a:lnTo>
                  <a:pt x="68" y="2852"/>
                </a:lnTo>
                <a:lnTo>
                  <a:pt x="0" y="3530"/>
                </a:lnTo>
                <a:lnTo>
                  <a:pt x="0" y="82612"/>
                </a:lnTo>
                <a:lnTo>
                  <a:pt x="68" y="83359"/>
                </a:lnTo>
                <a:lnTo>
                  <a:pt x="339" y="84038"/>
                </a:lnTo>
                <a:lnTo>
                  <a:pt x="679" y="84649"/>
                </a:lnTo>
                <a:lnTo>
                  <a:pt x="1154" y="85124"/>
                </a:lnTo>
                <a:lnTo>
                  <a:pt x="1697" y="85599"/>
                </a:lnTo>
                <a:lnTo>
                  <a:pt x="2376" y="85938"/>
                </a:lnTo>
                <a:lnTo>
                  <a:pt x="3055" y="86142"/>
                </a:lnTo>
                <a:lnTo>
                  <a:pt x="3869" y="86210"/>
                </a:lnTo>
                <a:lnTo>
                  <a:pt x="57156" y="86210"/>
                </a:lnTo>
                <a:lnTo>
                  <a:pt x="57903" y="86142"/>
                </a:lnTo>
                <a:lnTo>
                  <a:pt x="58582" y="85938"/>
                </a:lnTo>
                <a:lnTo>
                  <a:pt x="59260" y="85599"/>
                </a:lnTo>
                <a:lnTo>
                  <a:pt x="59804" y="85124"/>
                </a:lnTo>
                <a:lnTo>
                  <a:pt x="60347" y="84581"/>
                </a:lnTo>
                <a:lnTo>
                  <a:pt x="60686" y="83970"/>
                </a:lnTo>
                <a:lnTo>
                  <a:pt x="60890" y="83223"/>
                </a:lnTo>
                <a:lnTo>
                  <a:pt x="60957" y="82477"/>
                </a:lnTo>
                <a:lnTo>
                  <a:pt x="60957" y="3530"/>
                </a:lnTo>
                <a:lnTo>
                  <a:pt x="60890" y="2852"/>
                </a:lnTo>
                <a:lnTo>
                  <a:pt x="60686" y="2173"/>
                </a:lnTo>
                <a:lnTo>
                  <a:pt x="60347" y="1562"/>
                </a:lnTo>
                <a:lnTo>
                  <a:pt x="59939" y="1019"/>
                </a:lnTo>
                <a:lnTo>
                  <a:pt x="59396" y="544"/>
                </a:lnTo>
                <a:lnTo>
                  <a:pt x="58785" y="204"/>
                </a:lnTo>
                <a:lnTo>
                  <a:pt x="58106" y="68"/>
                </a:lnTo>
                <a:lnTo>
                  <a:pt x="57360" y="1"/>
                </a:lnTo>
                <a:close/>
              </a:path>
            </a:pathLst>
          </a:custGeom>
          <a:solidFill>
            <a:schemeClr val="tx2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defTabSz="1219170"/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" name="Shape 226">
            <a:extLst>
              <a:ext uri="{FF2B5EF4-FFF2-40B4-BE49-F238E27FC236}">
                <a16:creationId xmlns:a16="http://schemas.microsoft.com/office/drawing/2014/main" id="{3443AF3C-8E21-4466-A704-45490CCFE0BA}"/>
              </a:ext>
            </a:extLst>
          </p:cNvPr>
          <p:cNvSpPr/>
          <p:nvPr/>
        </p:nvSpPr>
        <p:spPr>
          <a:xfrm rot="680382">
            <a:off x="10686333" y="4599191"/>
            <a:ext cx="999907" cy="1848781"/>
          </a:xfrm>
          <a:custGeom>
            <a:avLst/>
            <a:gdLst/>
            <a:ahLst/>
            <a:cxnLst/>
            <a:rect l="0" t="0" r="0" b="0"/>
            <a:pathLst>
              <a:path w="25999" h="54713" extrusionOk="0">
                <a:moveTo>
                  <a:pt x="12966" y="2173"/>
                </a:moveTo>
                <a:lnTo>
                  <a:pt x="13169" y="2240"/>
                </a:lnTo>
                <a:lnTo>
                  <a:pt x="13373" y="2308"/>
                </a:lnTo>
                <a:lnTo>
                  <a:pt x="13441" y="2512"/>
                </a:lnTo>
                <a:lnTo>
                  <a:pt x="13509" y="2716"/>
                </a:lnTo>
                <a:lnTo>
                  <a:pt x="13441" y="2919"/>
                </a:lnTo>
                <a:lnTo>
                  <a:pt x="13373" y="3123"/>
                </a:lnTo>
                <a:lnTo>
                  <a:pt x="13169" y="3191"/>
                </a:lnTo>
                <a:lnTo>
                  <a:pt x="12966" y="3259"/>
                </a:lnTo>
                <a:lnTo>
                  <a:pt x="12762" y="3191"/>
                </a:lnTo>
                <a:lnTo>
                  <a:pt x="12626" y="3123"/>
                </a:lnTo>
                <a:lnTo>
                  <a:pt x="12491" y="2919"/>
                </a:lnTo>
                <a:lnTo>
                  <a:pt x="12423" y="2716"/>
                </a:lnTo>
                <a:lnTo>
                  <a:pt x="12491" y="2512"/>
                </a:lnTo>
                <a:lnTo>
                  <a:pt x="12626" y="2308"/>
                </a:lnTo>
                <a:lnTo>
                  <a:pt x="12762" y="2240"/>
                </a:lnTo>
                <a:lnTo>
                  <a:pt x="12966" y="2173"/>
                </a:lnTo>
                <a:close/>
                <a:moveTo>
                  <a:pt x="14934" y="4480"/>
                </a:moveTo>
                <a:lnTo>
                  <a:pt x="15002" y="4548"/>
                </a:lnTo>
                <a:lnTo>
                  <a:pt x="15070" y="4684"/>
                </a:lnTo>
                <a:lnTo>
                  <a:pt x="15138" y="4752"/>
                </a:lnTo>
                <a:lnTo>
                  <a:pt x="15070" y="4888"/>
                </a:lnTo>
                <a:lnTo>
                  <a:pt x="15002" y="5024"/>
                </a:lnTo>
                <a:lnTo>
                  <a:pt x="14934" y="5024"/>
                </a:lnTo>
                <a:lnTo>
                  <a:pt x="14799" y="5091"/>
                </a:lnTo>
                <a:lnTo>
                  <a:pt x="11065" y="5091"/>
                </a:lnTo>
                <a:lnTo>
                  <a:pt x="10929" y="5024"/>
                </a:lnTo>
                <a:lnTo>
                  <a:pt x="10861" y="5024"/>
                </a:lnTo>
                <a:lnTo>
                  <a:pt x="10794" y="4888"/>
                </a:lnTo>
                <a:lnTo>
                  <a:pt x="10726" y="4752"/>
                </a:lnTo>
                <a:lnTo>
                  <a:pt x="10794" y="4684"/>
                </a:lnTo>
                <a:lnTo>
                  <a:pt x="10861" y="4548"/>
                </a:lnTo>
                <a:lnTo>
                  <a:pt x="10929" y="4480"/>
                </a:lnTo>
                <a:close/>
                <a:moveTo>
                  <a:pt x="23963" y="7807"/>
                </a:moveTo>
                <a:lnTo>
                  <a:pt x="23963" y="7875"/>
                </a:lnTo>
                <a:lnTo>
                  <a:pt x="23963" y="46771"/>
                </a:lnTo>
                <a:lnTo>
                  <a:pt x="23963" y="46838"/>
                </a:lnTo>
                <a:lnTo>
                  <a:pt x="1969" y="46838"/>
                </a:lnTo>
                <a:lnTo>
                  <a:pt x="1969" y="46771"/>
                </a:lnTo>
                <a:lnTo>
                  <a:pt x="1969" y="7875"/>
                </a:lnTo>
                <a:lnTo>
                  <a:pt x="1969" y="7807"/>
                </a:lnTo>
                <a:close/>
                <a:moveTo>
                  <a:pt x="12558" y="48536"/>
                </a:moveTo>
                <a:lnTo>
                  <a:pt x="12151" y="48671"/>
                </a:lnTo>
                <a:lnTo>
                  <a:pt x="11812" y="48875"/>
                </a:lnTo>
                <a:lnTo>
                  <a:pt x="11472" y="49146"/>
                </a:lnTo>
                <a:lnTo>
                  <a:pt x="11269" y="49418"/>
                </a:lnTo>
                <a:lnTo>
                  <a:pt x="11065" y="49825"/>
                </a:lnTo>
                <a:lnTo>
                  <a:pt x="10929" y="50165"/>
                </a:lnTo>
                <a:lnTo>
                  <a:pt x="10861" y="50640"/>
                </a:lnTo>
                <a:lnTo>
                  <a:pt x="10929" y="51047"/>
                </a:lnTo>
                <a:lnTo>
                  <a:pt x="11065" y="51454"/>
                </a:lnTo>
                <a:lnTo>
                  <a:pt x="11269" y="51794"/>
                </a:lnTo>
                <a:lnTo>
                  <a:pt x="11472" y="52065"/>
                </a:lnTo>
                <a:lnTo>
                  <a:pt x="11812" y="52337"/>
                </a:lnTo>
                <a:lnTo>
                  <a:pt x="12151" y="52541"/>
                </a:lnTo>
                <a:lnTo>
                  <a:pt x="12558" y="52676"/>
                </a:lnTo>
                <a:lnTo>
                  <a:pt x="12966" y="52744"/>
                </a:lnTo>
                <a:lnTo>
                  <a:pt x="13373" y="52676"/>
                </a:lnTo>
                <a:lnTo>
                  <a:pt x="13780" y="52541"/>
                </a:lnTo>
                <a:lnTo>
                  <a:pt x="14120" y="52337"/>
                </a:lnTo>
                <a:lnTo>
                  <a:pt x="14459" y="52065"/>
                </a:lnTo>
                <a:lnTo>
                  <a:pt x="14731" y="51794"/>
                </a:lnTo>
                <a:lnTo>
                  <a:pt x="14934" y="51454"/>
                </a:lnTo>
                <a:lnTo>
                  <a:pt x="15002" y="51047"/>
                </a:lnTo>
                <a:lnTo>
                  <a:pt x="15070" y="50640"/>
                </a:lnTo>
                <a:lnTo>
                  <a:pt x="15002" y="50165"/>
                </a:lnTo>
                <a:lnTo>
                  <a:pt x="14934" y="49825"/>
                </a:lnTo>
                <a:lnTo>
                  <a:pt x="14731" y="49418"/>
                </a:lnTo>
                <a:lnTo>
                  <a:pt x="14459" y="49146"/>
                </a:lnTo>
                <a:lnTo>
                  <a:pt x="14120" y="48875"/>
                </a:lnTo>
                <a:lnTo>
                  <a:pt x="13780" y="48671"/>
                </a:lnTo>
                <a:lnTo>
                  <a:pt x="13373" y="48536"/>
                </a:lnTo>
                <a:close/>
                <a:moveTo>
                  <a:pt x="12966" y="48332"/>
                </a:moveTo>
                <a:lnTo>
                  <a:pt x="13441" y="48400"/>
                </a:lnTo>
                <a:lnTo>
                  <a:pt x="13848" y="48536"/>
                </a:lnTo>
                <a:lnTo>
                  <a:pt x="14256" y="48739"/>
                </a:lnTo>
                <a:lnTo>
                  <a:pt x="14595" y="49011"/>
                </a:lnTo>
                <a:lnTo>
                  <a:pt x="14866" y="49350"/>
                </a:lnTo>
                <a:lnTo>
                  <a:pt x="15070" y="49757"/>
                </a:lnTo>
                <a:lnTo>
                  <a:pt x="15206" y="50165"/>
                </a:lnTo>
                <a:lnTo>
                  <a:pt x="15274" y="50640"/>
                </a:lnTo>
                <a:lnTo>
                  <a:pt x="15206" y="51047"/>
                </a:lnTo>
                <a:lnTo>
                  <a:pt x="15070" y="51522"/>
                </a:lnTo>
                <a:lnTo>
                  <a:pt x="14866" y="51862"/>
                </a:lnTo>
                <a:lnTo>
                  <a:pt x="14595" y="52201"/>
                </a:lnTo>
                <a:lnTo>
                  <a:pt x="14256" y="52473"/>
                </a:lnTo>
                <a:lnTo>
                  <a:pt x="13848" y="52676"/>
                </a:lnTo>
                <a:lnTo>
                  <a:pt x="13441" y="52812"/>
                </a:lnTo>
                <a:lnTo>
                  <a:pt x="12966" y="52880"/>
                </a:lnTo>
                <a:lnTo>
                  <a:pt x="12558" y="52812"/>
                </a:lnTo>
                <a:lnTo>
                  <a:pt x="12083" y="52676"/>
                </a:lnTo>
                <a:lnTo>
                  <a:pt x="11744" y="52473"/>
                </a:lnTo>
                <a:lnTo>
                  <a:pt x="11404" y="52201"/>
                </a:lnTo>
                <a:lnTo>
                  <a:pt x="11133" y="51862"/>
                </a:lnTo>
                <a:lnTo>
                  <a:pt x="10929" y="51522"/>
                </a:lnTo>
                <a:lnTo>
                  <a:pt x="10794" y="51047"/>
                </a:lnTo>
                <a:lnTo>
                  <a:pt x="10726" y="50640"/>
                </a:lnTo>
                <a:lnTo>
                  <a:pt x="10794" y="50165"/>
                </a:lnTo>
                <a:lnTo>
                  <a:pt x="10929" y="49757"/>
                </a:lnTo>
                <a:lnTo>
                  <a:pt x="11133" y="49350"/>
                </a:lnTo>
                <a:lnTo>
                  <a:pt x="11404" y="49011"/>
                </a:lnTo>
                <a:lnTo>
                  <a:pt x="11744" y="48739"/>
                </a:lnTo>
                <a:lnTo>
                  <a:pt x="12083" y="48536"/>
                </a:lnTo>
                <a:lnTo>
                  <a:pt x="12558" y="48400"/>
                </a:lnTo>
                <a:lnTo>
                  <a:pt x="12966" y="48332"/>
                </a:lnTo>
                <a:close/>
                <a:moveTo>
                  <a:pt x="3938" y="679"/>
                </a:moveTo>
                <a:lnTo>
                  <a:pt x="3259" y="747"/>
                </a:lnTo>
                <a:lnTo>
                  <a:pt x="2648" y="951"/>
                </a:lnTo>
                <a:lnTo>
                  <a:pt x="2105" y="1222"/>
                </a:lnTo>
                <a:lnTo>
                  <a:pt x="1630" y="1629"/>
                </a:lnTo>
                <a:lnTo>
                  <a:pt x="1290" y="2105"/>
                </a:lnTo>
                <a:lnTo>
                  <a:pt x="951" y="2648"/>
                </a:lnTo>
                <a:lnTo>
                  <a:pt x="747" y="3259"/>
                </a:lnTo>
                <a:lnTo>
                  <a:pt x="747" y="3870"/>
                </a:lnTo>
                <a:lnTo>
                  <a:pt x="747" y="50776"/>
                </a:lnTo>
                <a:lnTo>
                  <a:pt x="747" y="51387"/>
                </a:lnTo>
                <a:lnTo>
                  <a:pt x="951" y="51997"/>
                </a:lnTo>
                <a:lnTo>
                  <a:pt x="1290" y="52541"/>
                </a:lnTo>
                <a:lnTo>
                  <a:pt x="1630" y="53016"/>
                </a:lnTo>
                <a:lnTo>
                  <a:pt x="2105" y="53423"/>
                </a:lnTo>
                <a:lnTo>
                  <a:pt x="2648" y="53695"/>
                </a:lnTo>
                <a:lnTo>
                  <a:pt x="3259" y="53898"/>
                </a:lnTo>
                <a:lnTo>
                  <a:pt x="3938" y="53966"/>
                </a:lnTo>
                <a:lnTo>
                  <a:pt x="22062" y="53966"/>
                </a:lnTo>
                <a:lnTo>
                  <a:pt x="22741" y="53898"/>
                </a:lnTo>
                <a:lnTo>
                  <a:pt x="23352" y="53695"/>
                </a:lnTo>
                <a:lnTo>
                  <a:pt x="23895" y="53423"/>
                </a:lnTo>
                <a:lnTo>
                  <a:pt x="24370" y="53016"/>
                </a:lnTo>
                <a:lnTo>
                  <a:pt x="24709" y="52541"/>
                </a:lnTo>
                <a:lnTo>
                  <a:pt x="25049" y="51997"/>
                </a:lnTo>
                <a:lnTo>
                  <a:pt x="25252" y="51387"/>
                </a:lnTo>
                <a:lnTo>
                  <a:pt x="25320" y="50776"/>
                </a:lnTo>
                <a:lnTo>
                  <a:pt x="25320" y="3870"/>
                </a:lnTo>
                <a:lnTo>
                  <a:pt x="25252" y="3259"/>
                </a:lnTo>
                <a:lnTo>
                  <a:pt x="25049" y="2648"/>
                </a:lnTo>
                <a:lnTo>
                  <a:pt x="24709" y="2105"/>
                </a:lnTo>
                <a:lnTo>
                  <a:pt x="24370" y="1629"/>
                </a:lnTo>
                <a:lnTo>
                  <a:pt x="23895" y="1222"/>
                </a:lnTo>
                <a:lnTo>
                  <a:pt x="23352" y="951"/>
                </a:lnTo>
                <a:lnTo>
                  <a:pt x="22741" y="747"/>
                </a:lnTo>
                <a:lnTo>
                  <a:pt x="22062" y="679"/>
                </a:lnTo>
                <a:close/>
                <a:moveTo>
                  <a:pt x="22062" y="543"/>
                </a:moveTo>
                <a:lnTo>
                  <a:pt x="22741" y="611"/>
                </a:lnTo>
                <a:lnTo>
                  <a:pt x="23419" y="815"/>
                </a:lnTo>
                <a:lnTo>
                  <a:pt x="23963" y="1086"/>
                </a:lnTo>
                <a:lnTo>
                  <a:pt x="24438" y="1494"/>
                </a:lnTo>
                <a:lnTo>
                  <a:pt x="24845" y="2037"/>
                </a:lnTo>
                <a:lnTo>
                  <a:pt x="25184" y="2580"/>
                </a:lnTo>
                <a:lnTo>
                  <a:pt x="25388" y="3191"/>
                </a:lnTo>
                <a:lnTo>
                  <a:pt x="25456" y="3870"/>
                </a:lnTo>
                <a:lnTo>
                  <a:pt x="25456" y="50776"/>
                </a:lnTo>
                <a:lnTo>
                  <a:pt x="25388" y="51454"/>
                </a:lnTo>
                <a:lnTo>
                  <a:pt x="25184" y="52065"/>
                </a:lnTo>
                <a:lnTo>
                  <a:pt x="24845" y="52676"/>
                </a:lnTo>
                <a:lnTo>
                  <a:pt x="24438" y="53151"/>
                </a:lnTo>
                <a:lnTo>
                  <a:pt x="23963" y="53559"/>
                </a:lnTo>
                <a:lnTo>
                  <a:pt x="23419" y="53898"/>
                </a:lnTo>
                <a:lnTo>
                  <a:pt x="22741" y="54102"/>
                </a:lnTo>
                <a:lnTo>
                  <a:pt x="22062" y="54170"/>
                </a:lnTo>
                <a:lnTo>
                  <a:pt x="3938" y="54170"/>
                </a:lnTo>
                <a:lnTo>
                  <a:pt x="3259" y="54102"/>
                </a:lnTo>
                <a:lnTo>
                  <a:pt x="2580" y="53898"/>
                </a:lnTo>
                <a:lnTo>
                  <a:pt x="2037" y="53559"/>
                </a:lnTo>
                <a:lnTo>
                  <a:pt x="1562" y="53151"/>
                </a:lnTo>
                <a:lnTo>
                  <a:pt x="1154" y="52676"/>
                </a:lnTo>
                <a:lnTo>
                  <a:pt x="815" y="52065"/>
                </a:lnTo>
                <a:lnTo>
                  <a:pt x="611" y="51454"/>
                </a:lnTo>
                <a:lnTo>
                  <a:pt x="543" y="50776"/>
                </a:lnTo>
                <a:lnTo>
                  <a:pt x="543" y="3870"/>
                </a:lnTo>
                <a:lnTo>
                  <a:pt x="611" y="3191"/>
                </a:lnTo>
                <a:lnTo>
                  <a:pt x="815" y="2580"/>
                </a:lnTo>
                <a:lnTo>
                  <a:pt x="1154" y="2037"/>
                </a:lnTo>
                <a:lnTo>
                  <a:pt x="1562" y="1494"/>
                </a:lnTo>
                <a:lnTo>
                  <a:pt x="2037" y="1086"/>
                </a:lnTo>
                <a:lnTo>
                  <a:pt x="2580" y="815"/>
                </a:lnTo>
                <a:lnTo>
                  <a:pt x="3259" y="611"/>
                </a:lnTo>
                <a:lnTo>
                  <a:pt x="3938" y="543"/>
                </a:lnTo>
                <a:close/>
                <a:moveTo>
                  <a:pt x="3938" y="0"/>
                </a:moveTo>
                <a:lnTo>
                  <a:pt x="3123" y="68"/>
                </a:lnTo>
                <a:lnTo>
                  <a:pt x="2444" y="272"/>
                </a:lnTo>
                <a:lnTo>
                  <a:pt x="1765" y="611"/>
                </a:lnTo>
                <a:lnTo>
                  <a:pt x="1154" y="1154"/>
                </a:lnTo>
                <a:lnTo>
                  <a:pt x="679" y="1697"/>
                </a:lnTo>
                <a:lnTo>
                  <a:pt x="272" y="2376"/>
                </a:lnTo>
                <a:lnTo>
                  <a:pt x="68" y="3123"/>
                </a:lnTo>
                <a:lnTo>
                  <a:pt x="0" y="3870"/>
                </a:lnTo>
                <a:lnTo>
                  <a:pt x="0" y="50776"/>
                </a:lnTo>
                <a:lnTo>
                  <a:pt x="68" y="51522"/>
                </a:lnTo>
                <a:lnTo>
                  <a:pt x="272" y="52269"/>
                </a:lnTo>
                <a:lnTo>
                  <a:pt x="679" y="52948"/>
                </a:lnTo>
                <a:lnTo>
                  <a:pt x="1154" y="53559"/>
                </a:lnTo>
                <a:lnTo>
                  <a:pt x="1765" y="54034"/>
                </a:lnTo>
                <a:lnTo>
                  <a:pt x="2444" y="54373"/>
                </a:lnTo>
                <a:lnTo>
                  <a:pt x="3123" y="54645"/>
                </a:lnTo>
                <a:lnTo>
                  <a:pt x="3938" y="54713"/>
                </a:lnTo>
                <a:lnTo>
                  <a:pt x="22062" y="54713"/>
                </a:lnTo>
                <a:lnTo>
                  <a:pt x="22876" y="54645"/>
                </a:lnTo>
                <a:lnTo>
                  <a:pt x="23555" y="54373"/>
                </a:lnTo>
                <a:lnTo>
                  <a:pt x="24234" y="54034"/>
                </a:lnTo>
                <a:lnTo>
                  <a:pt x="24845" y="53559"/>
                </a:lnTo>
                <a:lnTo>
                  <a:pt x="25320" y="52948"/>
                </a:lnTo>
                <a:lnTo>
                  <a:pt x="25727" y="52269"/>
                </a:lnTo>
                <a:lnTo>
                  <a:pt x="25931" y="51522"/>
                </a:lnTo>
                <a:lnTo>
                  <a:pt x="25999" y="50776"/>
                </a:lnTo>
                <a:lnTo>
                  <a:pt x="25999" y="3870"/>
                </a:lnTo>
                <a:lnTo>
                  <a:pt x="25931" y="3123"/>
                </a:lnTo>
                <a:lnTo>
                  <a:pt x="25727" y="2376"/>
                </a:lnTo>
                <a:lnTo>
                  <a:pt x="25320" y="1697"/>
                </a:lnTo>
                <a:lnTo>
                  <a:pt x="24845" y="1154"/>
                </a:lnTo>
                <a:lnTo>
                  <a:pt x="24234" y="611"/>
                </a:lnTo>
                <a:lnTo>
                  <a:pt x="23555" y="272"/>
                </a:lnTo>
                <a:lnTo>
                  <a:pt x="22876" y="68"/>
                </a:lnTo>
                <a:lnTo>
                  <a:pt x="22062" y="0"/>
                </a:lnTo>
                <a:close/>
              </a:path>
            </a:pathLst>
          </a:custGeom>
          <a:solidFill>
            <a:schemeClr val="tx2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defTabSz="1219170"/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68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 rot="161682">
            <a:off x="1128186" y="906382"/>
            <a:ext cx="6585281" cy="1013517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r>
              <a:rPr lang="pt-PT" sz="6400" dirty="0"/>
              <a:t>Precisa de Ajuda?</a:t>
            </a:r>
            <a:endParaRPr lang="en" sz="6400" dirty="0"/>
          </a:p>
        </p:txBody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4302200" y="2752473"/>
            <a:ext cx="6862901" cy="2837323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 algn="ctr">
              <a:buNone/>
            </a:pPr>
            <a:r>
              <a:rPr lang="pt-PT" sz="2400" dirty="0"/>
              <a:t>Tem alguma questão? Surgiu um problema relacionado com o uso seguro da Internet?</a:t>
            </a:r>
          </a:p>
          <a:p>
            <a:pPr algn="ctr">
              <a:buNone/>
            </a:pPr>
            <a:endParaRPr lang="pt-PT" sz="2400" dirty="0"/>
          </a:p>
          <a:p>
            <a:pPr lvl="0" algn="ctr">
              <a:buNone/>
            </a:pPr>
            <a:r>
              <a:rPr lang="pt-PT" sz="2400" dirty="0"/>
              <a:t>A </a:t>
            </a:r>
            <a:r>
              <a:rPr lang="pt-PT" sz="2400" dirty="0">
                <a:solidFill>
                  <a:schemeClr val="accent4"/>
                </a:solidFill>
              </a:rPr>
              <a:t>Linha Internet Segura </a:t>
            </a:r>
            <a:r>
              <a:rPr lang="pt-PT" sz="2400" dirty="0"/>
              <a:t>está a </a:t>
            </a:r>
          </a:p>
          <a:p>
            <a:pPr lvl="0" algn="ctr">
              <a:buNone/>
            </a:pPr>
            <a:r>
              <a:rPr lang="pt-PT" sz="2400" dirty="0"/>
              <a:t>um clique de distância!</a:t>
            </a:r>
          </a:p>
          <a:p>
            <a:pPr algn="ctr">
              <a:buNone/>
            </a:pPr>
            <a:endParaRPr lang="pt-PT" sz="2400" dirty="0"/>
          </a:p>
          <a:p>
            <a:pPr algn="ctr">
              <a:buNone/>
            </a:pPr>
            <a:r>
              <a:rPr lang="pt-PT" sz="1867" dirty="0"/>
              <a:t>Número gratuito: </a:t>
            </a:r>
            <a:r>
              <a:rPr lang="pt-PT" sz="2400" dirty="0">
                <a:solidFill>
                  <a:schemeClr val="accent4"/>
                </a:solidFill>
              </a:rPr>
              <a:t>800 21 90 90</a:t>
            </a:r>
          </a:p>
          <a:p>
            <a:pPr algn="ctr">
              <a:buNone/>
            </a:pPr>
            <a:r>
              <a:rPr lang="pt-PT" sz="1867" dirty="0">
                <a:solidFill>
                  <a:schemeClr val="tx1"/>
                </a:solidFill>
              </a:rPr>
              <a:t>Email: </a:t>
            </a:r>
            <a:r>
              <a:rPr lang="pt-PT" sz="2400" dirty="0">
                <a:solidFill>
                  <a:schemeClr val="accent4"/>
                </a:solidFill>
              </a:rPr>
              <a:t>linhainternetsegura@internetsegura.pt</a:t>
            </a:r>
            <a:endParaRPr lang="en" sz="2400" dirty="0">
              <a:solidFill>
                <a:schemeClr val="accent4"/>
              </a:solidFill>
            </a:endParaRPr>
          </a:p>
        </p:txBody>
      </p:sp>
      <p:pic>
        <p:nvPicPr>
          <p:cNvPr id="136" name="Shape 136" descr="1.jpg"/>
          <p:cNvPicPr preferRelativeResize="0"/>
          <p:nvPr/>
        </p:nvPicPr>
        <p:blipFill rotWithShape="1">
          <a:blip r:embed="rId3">
            <a:alphaModFix/>
          </a:blip>
          <a:srcRect l="5608" r="38142"/>
          <a:stretch/>
        </p:blipFill>
        <p:spPr>
          <a:xfrm>
            <a:off x="875456" y="2485441"/>
            <a:ext cx="3367633" cy="3367632"/>
          </a:xfrm>
          <a:prstGeom prst="ellipse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5" name="Picture 13" descr="Linha Internet Segura&#10;800 21 90 90&#10;linhainternetsegura@internetsegura.pt">
            <a:hlinkClick r:id="rId4"/>
            <a:extLst>
              <a:ext uri="{FF2B5EF4-FFF2-40B4-BE49-F238E27FC236}">
                <a16:creationId xmlns:a16="http://schemas.microsoft.com/office/drawing/2014/main" id="{20008D9E-3502-4318-BC16-9CCB0D314E3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877" y="1268205"/>
            <a:ext cx="3919548" cy="13561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108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B70610DE-72B2-4C4F-9970-63E7E48E5A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98"/>
          <a:stretch/>
        </p:blipFill>
        <p:spPr>
          <a:xfrm>
            <a:off x="8293499" y="2388031"/>
            <a:ext cx="2400000" cy="26563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C05EE90-3096-431A-9AEA-B5600F0A9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72043">
            <a:off x="1301681" y="726895"/>
            <a:ext cx="9373171" cy="1013517"/>
          </a:xfrm>
        </p:spPr>
        <p:txBody>
          <a:bodyPr/>
          <a:lstStyle/>
          <a:p>
            <a:r>
              <a:rPr lang="pt-PT" dirty="0"/>
              <a:t>Mantenha-se atento e acompanhe o CIS em: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BECDE832-42F4-4E8D-B34A-E48EED06AB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14"/>
          <a:stretch/>
        </p:blipFill>
        <p:spPr>
          <a:xfrm>
            <a:off x="4869769" y="2388031"/>
            <a:ext cx="2400000" cy="26563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35">
            <a:hlinkClick r:id="rId4"/>
            <a:extLst>
              <a:ext uri="{FF2B5EF4-FFF2-40B4-BE49-F238E27FC236}">
                <a16:creationId xmlns:a16="http://schemas.microsoft.com/office/drawing/2014/main" id="{73121353-0938-4020-A46E-3EAB1EF4FB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2346" y="1779815"/>
            <a:ext cx="466772" cy="513579"/>
          </a:xfrm>
          <a:prstGeom prst="roundRect">
            <a:avLst>
              <a:gd name="adj" fmla="val 28899"/>
            </a:avLst>
          </a:prstGeom>
        </p:spPr>
      </p:pic>
      <p:pic>
        <p:nvPicPr>
          <p:cNvPr id="11" name="Picture 14" descr="https://c2.staticflickr.com/6/5287/5247057984_d560bd7c58_b.jpg">
            <a:hlinkClick r:id="rId6"/>
            <a:extLst>
              <a:ext uri="{FF2B5EF4-FFF2-40B4-BE49-F238E27FC236}">
                <a16:creationId xmlns:a16="http://schemas.microsoft.com/office/drawing/2014/main" id="{34049308-29E5-4950-BE9B-9A1BB90EE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076" y="1776296"/>
            <a:ext cx="464697" cy="513579"/>
          </a:xfrm>
          <a:prstGeom prst="round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E160909F-63D3-4704-A792-EDF0001074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6041" y="2388033"/>
            <a:ext cx="2400000" cy="26563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Shape 2156">
            <a:extLst>
              <a:ext uri="{FF2B5EF4-FFF2-40B4-BE49-F238E27FC236}">
                <a16:creationId xmlns:a16="http://schemas.microsoft.com/office/drawing/2014/main" id="{65A0F463-98AF-4391-9F2F-29CED94A9A6D}"/>
              </a:ext>
            </a:extLst>
          </p:cNvPr>
          <p:cNvSpPr/>
          <p:nvPr/>
        </p:nvSpPr>
        <p:spPr>
          <a:xfrm>
            <a:off x="2412654" y="1779815"/>
            <a:ext cx="466772" cy="513579"/>
          </a:xfrm>
          <a:custGeom>
            <a:avLst/>
            <a:gdLst/>
            <a:ahLst/>
            <a:cxnLst/>
            <a:rect l="0" t="0" r="0" b="0"/>
            <a:pathLst>
              <a:path w="19200" h="19345" extrusionOk="0">
                <a:moveTo>
                  <a:pt x="15987" y="3382"/>
                </a:moveTo>
                <a:lnTo>
                  <a:pt x="16133" y="3528"/>
                </a:lnTo>
                <a:lnTo>
                  <a:pt x="15914" y="3577"/>
                </a:lnTo>
                <a:lnTo>
                  <a:pt x="15720" y="3601"/>
                </a:lnTo>
                <a:lnTo>
                  <a:pt x="15306" y="3626"/>
                </a:lnTo>
                <a:lnTo>
                  <a:pt x="15379" y="3601"/>
                </a:lnTo>
                <a:lnTo>
                  <a:pt x="15695" y="3504"/>
                </a:lnTo>
                <a:lnTo>
                  <a:pt x="15987" y="3382"/>
                </a:lnTo>
                <a:close/>
                <a:moveTo>
                  <a:pt x="10707" y="2628"/>
                </a:moveTo>
                <a:lnTo>
                  <a:pt x="10804" y="2652"/>
                </a:lnTo>
                <a:lnTo>
                  <a:pt x="10877" y="2677"/>
                </a:lnTo>
                <a:lnTo>
                  <a:pt x="10902" y="2701"/>
                </a:lnTo>
                <a:lnTo>
                  <a:pt x="10926" y="2750"/>
                </a:lnTo>
                <a:lnTo>
                  <a:pt x="10950" y="2798"/>
                </a:lnTo>
                <a:lnTo>
                  <a:pt x="10926" y="2847"/>
                </a:lnTo>
                <a:lnTo>
                  <a:pt x="10877" y="2969"/>
                </a:lnTo>
                <a:lnTo>
                  <a:pt x="10804" y="3090"/>
                </a:lnTo>
                <a:lnTo>
                  <a:pt x="10707" y="3188"/>
                </a:lnTo>
                <a:lnTo>
                  <a:pt x="10537" y="3358"/>
                </a:lnTo>
                <a:lnTo>
                  <a:pt x="10172" y="3650"/>
                </a:lnTo>
                <a:lnTo>
                  <a:pt x="9758" y="3893"/>
                </a:lnTo>
                <a:lnTo>
                  <a:pt x="9320" y="4112"/>
                </a:lnTo>
                <a:lnTo>
                  <a:pt x="8882" y="4258"/>
                </a:lnTo>
                <a:lnTo>
                  <a:pt x="8785" y="4283"/>
                </a:lnTo>
                <a:lnTo>
                  <a:pt x="8736" y="4258"/>
                </a:lnTo>
                <a:lnTo>
                  <a:pt x="8688" y="4210"/>
                </a:lnTo>
                <a:lnTo>
                  <a:pt x="8688" y="4161"/>
                </a:lnTo>
                <a:lnTo>
                  <a:pt x="8688" y="4015"/>
                </a:lnTo>
                <a:lnTo>
                  <a:pt x="8712" y="3869"/>
                </a:lnTo>
                <a:lnTo>
                  <a:pt x="8712" y="3577"/>
                </a:lnTo>
                <a:lnTo>
                  <a:pt x="8688" y="3285"/>
                </a:lnTo>
                <a:lnTo>
                  <a:pt x="8663" y="3236"/>
                </a:lnTo>
                <a:lnTo>
                  <a:pt x="8615" y="3212"/>
                </a:lnTo>
                <a:lnTo>
                  <a:pt x="8517" y="3163"/>
                </a:lnTo>
                <a:lnTo>
                  <a:pt x="8396" y="3139"/>
                </a:lnTo>
                <a:lnTo>
                  <a:pt x="8250" y="3090"/>
                </a:lnTo>
                <a:lnTo>
                  <a:pt x="8128" y="3017"/>
                </a:lnTo>
                <a:lnTo>
                  <a:pt x="8079" y="2944"/>
                </a:lnTo>
                <a:lnTo>
                  <a:pt x="8031" y="2896"/>
                </a:lnTo>
                <a:lnTo>
                  <a:pt x="8590" y="2774"/>
                </a:lnTo>
                <a:lnTo>
                  <a:pt x="8858" y="2725"/>
                </a:lnTo>
                <a:lnTo>
                  <a:pt x="9150" y="2677"/>
                </a:lnTo>
                <a:lnTo>
                  <a:pt x="9369" y="2652"/>
                </a:lnTo>
                <a:lnTo>
                  <a:pt x="10002" y="2652"/>
                </a:lnTo>
                <a:lnTo>
                  <a:pt x="10367" y="2628"/>
                </a:lnTo>
                <a:close/>
                <a:moveTo>
                  <a:pt x="10440" y="2360"/>
                </a:moveTo>
                <a:lnTo>
                  <a:pt x="10172" y="2385"/>
                </a:lnTo>
                <a:lnTo>
                  <a:pt x="9223" y="2385"/>
                </a:lnTo>
                <a:lnTo>
                  <a:pt x="8809" y="2433"/>
                </a:lnTo>
                <a:lnTo>
                  <a:pt x="8420" y="2482"/>
                </a:lnTo>
                <a:lnTo>
                  <a:pt x="8006" y="2579"/>
                </a:lnTo>
                <a:lnTo>
                  <a:pt x="7982" y="2579"/>
                </a:lnTo>
                <a:lnTo>
                  <a:pt x="7885" y="2604"/>
                </a:lnTo>
                <a:lnTo>
                  <a:pt x="7812" y="2652"/>
                </a:lnTo>
                <a:lnTo>
                  <a:pt x="7763" y="2701"/>
                </a:lnTo>
                <a:lnTo>
                  <a:pt x="7739" y="2774"/>
                </a:lnTo>
                <a:lnTo>
                  <a:pt x="7714" y="2847"/>
                </a:lnTo>
                <a:lnTo>
                  <a:pt x="7739" y="2944"/>
                </a:lnTo>
                <a:lnTo>
                  <a:pt x="7763" y="3017"/>
                </a:lnTo>
                <a:lnTo>
                  <a:pt x="7812" y="3115"/>
                </a:lnTo>
                <a:lnTo>
                  <a:pt x="7860" y="3188"/>
                </a:lnTo>
                <a:lnTo>
                  <a:pt x="8006" y="3334"/>
                </a:lnTo>
                <a:lnTo>
                  <a:pt x="8177" y="3431"/>
                </a:lnTo>
                <a:lnTo>
                  <a:pt x="8347" y="3480"/>
                </a:lnTo>
                <a:lnTo>
                  <a:pt x="8347" y="3845"/>
                </a:lnTo>
                <a:lnTo>
                  <a:pt x="8323" y="4015"/>
                </a:lnTo>
                <a:lnTo>
                  <a:pt x="8347" y="4210"/>
                </a:lnTo>
                <a:lnTo>
                  <a:pt x="8371" y="4356"/>
                </a:lnTo>
                <a:lnTo>
                  <a:pt x="8396" y="4429"/>
                </a:lnTo>
                <a:lnTo>
                  <a:pt x="8444" y="4502"/>
                </a:lnTo>
                <a:lnTo>
                  <a:pt x="8493" y="4550"/>
                </a:lnTo>
                <a:lnTo>
                  <a:pt x="8566" y="4575"/>
                </a:lnTo>
                <a:lnTo>
                  <a:pt x="8639" y="4599"/>
                </a:lnTo>
                <a:lnTo>
                  <a:pt x="8736" y="4623"/>
                </a:lnTo>
                <a:lnTo>
                  <a:pt x="8882" y="4623"/>
                </a:lnTo>
                <a:lnTo>
                  <a:pt x="9004" y="4599"/>
                </a:lnTo>
                <a:lnTo>
                  <a:pt x="9272" y="4502"/>
                </a:lnTo>
                <a:lnTo>
                  <a:pt x="9515" y="4380"/>
                </a:lnTo>
                <a:lnTo>
                  <a:pt x="9758" y="4234"/>
                </a:lnTo>
                <a:lnTo>
                  <a:pt x="10075" y="4064"/>
                </a:lnTo>
                <a:lnTo>
                  <a:pt x="10367" y="3869"/>
                </a:lnTo>
                <a:lnTo>
                  <a:pt x="10659" y="3650"/>
                </a:lnTo>
                <a:lnTo>
                  <a:pt x="10950" y="3431"/>
                </a:lnTo>
                <a:lnTo>
                  <a:pt x="11072" y="3261"/>
                </a:lnTo>
                <a:lnTo>
                  <a:pt x="11169" y="3090"/>
                </a:lnTo>
                <a:lnTo>
                  <a:pt x="11242" y="2920"/>
                </a:lnTo>
                <a:lnTo>
                  <a:pt x="11242" y="2774"/>
                </a:lnTo>
                <a:lnTo>
                  <a:pt x="11194" y="2628"/>
                </a:lnTo>
                <a:lnTo>
                  <a:pt x="11145" y="2579"/>
                </a:lnTo>
                <a:lnTo>
                  <a:pt x="11096" y="2506"/>
                </a:lnTo>
                <a:lnTo>
                  <a:pt x="10926" y="2433"/>
                </a:lnTo>
                <a:lnTo>
                  <a:pt x="10707" y="2385"/>
                </a:lnTo>
                <a:lnTo>
                  <a:pt x="10440" y="2360"/>
                </a:lnTo>
                <a:close/>
                <a:moveTo>
                  <a:pt x="11486" y="5037"/>
                </a:moveTo>
                <a:lnTo>
                  <a:pt x="11510" y="5061"/>
                </a:lnTo>
                <a:lnTo>
                  <a:pt x="11607" y="5134"/>
                </a:lnTo>
                <a:lnTo>
                  <a:pt x="11656" y="5232"/>
                </a:lnTo>
                <a:lnTo>
                  <a:pt x="11656" y="5329"/>
                </a:lnTo>
                <a:lnTo>
                  <a:pt x="11607" y="5426"/>
                </a:lnTo>
                <a:lnTo>
                  <a:pt x="11559" y="5499"/>
                </a:lnTo>
                <a:lnTo>
                  <a:pt x="11486" y="5548"/>
                </a:lnTo>
                <a:lnTo>
                  <a:pt x="11413" y="5572"/>
                </a:lnTo>
                <a:lnTo>
                  <a:pt x="11340" y="5572"/>
                </a:lnTo>
                <a:lnTo>
                  <a:pt x="11413" y="5280"/>
                </a:lnTo>
                <a:lnTo>
                  <a:pt x="11437" y="5159"/>
                </a:lnTo>
                <a:lnTo>
                  <a:pt x="11486" y="5037"/>
                </a:lnTo>
                <a:close/>
                <a:moveTo>
                  <a:pt x="11486" y="4672"/>
                </a:moveTo>
                <a:lnTo>
                  <a:pt x="11364" y="4721"/>
                </a:lnTo>
                <a:lnTo>
                  <a:pt x="11242" y="4818"/>
                </a:lnTo>
                <a:lnTo>
                  <a:pt x="11145" y="4940"/>
                </a:lnTo>
                <a:lnTo>
                  <a:pt x="11096" y="5086"/>
                </a:lnTo>
                <a:lnTo>
                  <a:pt x="11048" y="5256"/>
                </a:lnTo>
                <a:lnTo>
                  <a:pt x="11023" y="5426"/>
                </a:lnTo>
                <a:lnTo>
                  <a:pt x="10975" y="5499"/>
                </a:lnTo>
                <a:lnTo>
                  <a:pt x="10926" y="5572"/>
                </a:lnTo>
                <a:lnTo>
                  <a:pt x="10902" y="5645"/>
                </a:lnTo>
                <a:lnTo>
                  <a:pt x="10877" y="5742"/>
                </a:lnTo>
                <a:lnTo>
                  <a:pt x="10902" y="5815"/>
                </a:lnTo>
                <a:lnTo>
                  <a:pt x="10975" y="5864"/>
                </a:lnTo>
                <a:lnTo>
                  <a:pt x="11121" y="5937"/>
                </a:lnTo>
                <a:lnTo>
                  <a:pt x="11242" y="5961"/>
                </a:lnTo>
                <a:lnTo>
                  <a:pt x="11388" y="5961"/>
                </a:lnTo>
                <a:lnTo>
                  <a:pt x="11510" y="5937"/>
                </a:lnTo>
                <a:lnTo>
                  <a:pt x="11632" y="5913"/>
                </a:lnTo>
                <a:lnTo>
                  <a:pt x="11753" y="5840"/>
                </a:lnTo>
                <a:lnTo>
                  <a:pt x="11875" y="5742"/>
                </a:lnTo>
                <a:lnTo>
                  <a:pt x="11948" y="5621"/>
                </a:lnTo>
                <a:lnTo>
                  <a:pt x="12021" y="5499"/>
                </a:lnTo>
                <a:lnTo>
                  <a:pt x="12070" y="5378"/>
                </a:lnTo>
                <a:lnTo>
                  <a:pt x="12070" y="5256"/>
                </a:lnTo>
                <a:lnTo>
                  <a:pt x="12045" y="5110"/>
                </a:lnTo>
                <a:lnTo>
                  <a:pt x="11997" y="5013"/>
                </a:lnTo>
                <a:lnTo>
                  <a:pt x="11924" y="4891"/>
                </a:lnTo>
                <a:lnTo>
                  <a:pt x="11851" y="4794"/>
                </a:lnTo>
                <a:lnTo>
                  <a:pt x="11729" y="4721"/>
                </a:lnTo>
                <a:lnTo>
                  <a:pt x="11656" y="4696"/>
                </a:lnTo>
                <a:lnTo>
                  <a:pt x="11607" y="4696"/>
                </a:lnTo>
                <a:lnTo>
                  <a:pt x="11559" y="4672"/>
                </a:lnTo>
                <a:close/>
                <a:moveTo>
                  <a:pt x="14479" y="3991"/>
                </a:moveTo>
                <a:lnTo>
                  <a:pt x="15063" y="4064"/>
                </a:lnTo>
                <a:lnTo>
                  <a:pt x="15574" y="4064"/>
                </a:lnTo>
                <a:lnTo>
                  <a:pt x="15184" y="4234"/>
                </a:lnTo>
                <a:lnTo>
                  <a:pt x="14260" y="4599"/>
                </a:lnTo>
                <a:lnTo>
                  <a:pt x="13797" y="4818"/>
                </a:lnTo>
                <a:lnTo>
                  <a:pt x="13578" y="4940"/>
                </a:lnTo>
                <a:lnTo>
                  <a:pt x="13384" y="5061"/>
                </a:lnTo>
                <a:lnTo>
                  <a:pt x="13359" y="5086"/>
                </a:lnTo>
                <a:lnTo>
                  <a:pt x="13359" y="5134"/>
                </a:lnTo>
                <a:lnTo>
                  <a:pt x="13384" y="5159"/>
                </a:lnTo>
                <a:lnTo>
                  <a:pt x="13627" y="5159"/>
                </a:lnTo>
                <a:lnTo>
                  <a:pt x="13870" y="5110"/>
                </a:lnTo>
                <a:lnTo>
                  <a:pt x="14089" y="5061"/>
                </a:lnTo>
                <a:lnTo>
                  <a:pt x="14308" y="4988"/>
                </a:lnTo>
                <a:lnTo>
                  <a:pt x="14746" y="4818"/>
                </a:lnTo>
                <a:lnTo>
                  <a:pt x="15184" y="4648"/>
                </a:lnTo>
                <a:lnTo>
                  <a:pt x="16109" y="4283"/>
                </a:lnTo>
                <a:lnTo>
                  <a:pt x="16377" y="4185"/>
                </a:lnTo>
                <a:lnTo>
                  <a:pt x="16644" y="4088"/>
                </a:lnTo>
                <a:lnTo>
                  <a:pt x="17034" y="4623"/>
                </a:lnTo>
                <a:lnTo>
                  <a:pt x="16790" y="4696"/>
                </a:lnTo>
                <a:lnTo>
                  <a:pt x="16255" y="4842"/>
                </a:lnTo>
                <a:lnTo>
                  <a:pt x="15720" y="4964"/>
                </a:lnTo>
                <a:lnTo>
                  <a:pt x="15282" y="5061"/>
                </a:lnTo>
                <a:lnTo>
                  <a:pt x="15014" y="5110"/>
                </a:lnTo>
                <a:lnTo>
                  <a:pt x="14771" y="5207"/>
                </a:lnTo>
                <a:lnTo>
                  <a:pt x="14552" y="5305"/>
                </a:lnTo>
                <a:lnTo>
                  <a:pt x="14333" y="5426"/>
                </a:lnTo>
                <a:lnTo>
                  <a:pt x="14162" y="5572"/>
                </a:lnTo>
                <a:lnTo>
                  <a:pt x="14114" y="5669"/>
                </a:lnTo>
                <a:lnTo>
                  <a:pt x="14041" y="5767"/>
                </a:lnTo>
                <a:lnTo>
                  <a:pt x="14065" y="5815"/>
                </a:lnTo>
                <a:lnTo>
                  <a:pt x="14065" y="5840"/>
                </a:lnTo>
                <a:lnTo>
                  <a:pt x="14114" y="5840"/>
                </a:lnTo>
                <a:lnTo>
                  <a:pt x="14552" y="5694"/>
                </a:lnTo>
                <a:lnTo>
                  <a:pt x="15014" y="5572"/>
                </a:lnTo>
                <a:lnTo>
                  <a:pt x="15476" y="5426"/>
                </a:lnTo>
                <a:lnTo>
                  <a:pt x="15939" y="5329"/>
                </a:lnTo>
                <a:lnTo>
                  <a:pt x="16596" y="5232"/>
                </a:lnTo>
                <a:lnTo>
                  <a:pt x="16985" y="5134"/>
                </a:lnTo>
                <a:lnTo>
                  <a:pt x="17155" y="5086"/>
                </a:lnTo>
                <a:lnTo>
                  <a:pt x="17301" y="5013"/>
                </a:lnTo>
                <a:lnTo>
                  <a:pt x="17569" y="5451"/>
                </a:lnTo>
                <a:lnTo>
                  <a:pt x="14284" y="6740"/>
                </a:lnTo>
                <a:lnTo>
                  <a:pt x="14162" y="6667"/>
                </a:lnTo>
                <a:lnTo>
                  <a:pt x="13992" y="6594"/>
                </a:lnTo>
                <a:lnTo>
                  <a:pt x="13700" y="6399"/>
                </a:lnTo>
                <a:lnTo>
                  <a:pt x="13530" y="6302"/>
                </a:lnTo>
                <a:lnTo>
                  <a:pt x="13384" y="6253"/>
                </a:lnTo>
                <a:lnTo>
                  <a:pt x="13213" y="6253"/>
                </a:lnTo>
                <a:lnTo>
                  <a:pt x="13043" y="6278"/>
                </a:lnTo>
                <a:lnTo>
                  <a:pt x="12921" y="6351"/>
                </a:lnTo>
                <a:lnTo>
                  <a:pt x="12800" y="6424"/>
                </a:lnTo>
                <a:lnTo>
                  <a:pt x="12581" y="6594"/>
                </a:lnTo>
                <a:lnTo>
                  <a:pt x="12386" y="6789"/>
                </a:lnTo>
                <a:lnTo>
                  <a:pt x="12167" y="6983"/>
                </a:lnTo>
                <a:lnTo>
                  <a:pt x="11972" y="7081"/>
                </a:lnTo>
                <a:lnTo>
                  <a:pt x="11875" y="7129"/>
                </a:lnTo>
                <a:lnTo>
                  <a:pt x="11778" y="7154"/>
                </a:lnTo>
                <a:lnTo>
                  <a:pt x="11680" y="7154"/>
                </a:lnTo>
                <a:lnTo>
                  <a:pt x="11583" y="7129"/>
                </a:lnTo>
                <a:lnTo>
                  <a:pt x="11486" y="7105"/>
                </a:lnTo>
                <a:lnTo>
                  <a:pt x="11364" y="7056"/>
                </a:lnTo>
                <a:lnTo>
                  <a:pt x="11291" y="7008"/>
                </a:lnTo>
                <a:lnTo>
                  <a:pt x="11291" y="6935"/>
                </a:lnTo>
                <a:lnTo>
                  <a:pt x="11291" y="6886"/>
                </a:lnTo>
                <a:lnTo>
                  <a:pt x="11340" y="6837"/>
                </a:lnTo>
                <a:lnTo>
                  <a:pt x="11461" y="6740"/>
                </a:lnTo>
                <a:lnTo>
                  <a:pt x="11583" y="6691"/>
                </a:lnTo>
                <a:lnTo>
                  <a:pt x="11753" y="6618"/>
                </a:lnTo>
                <a:lnTo>
                  <a:pt x="11899" y="6545"/>
                </a:lnTo>
                <a:lnTo>
                  <a:pt x="12240" y="6424"/>
                </a:lnTo>
                <a:lnTo>
                  <a:pt x="12313" y="6375"/>
                </a:lnTo>
                <a:lnTo>
                  <a:pt x="12362" y="6326"/>
                </a:lnTo>
                <a:lnTo>
                  <a:pt x="12362" y="6278"/>
                </a:lnTo>
                <a:lnTo>
                  <a:pt x="12362" y="6205"/>
                </a:lnTo>
                <a:lnTo>
                  <a:pt x="12337" y="6059"/>
                </a:lnTo>
                <a:lnTo>
                  <a:pt x="12337" y="6010"/>
                </a:lnTo>
                <a:lnTo>
                  <a:pt x="12362" y="5937"/>
                </a:lnTo>
                <a:lnTo>
                  <a:pt x="12435" y="5840"/>
                </a:lnTo>
                <a:lnTo>
                  <a:pt x="12508" y="5742"/>
                </a:lnTo>
                <a:lnTo>
                  <a:pt x="12702" y="5597"/>
                </a:lnTo>
                <a:lnTo>
                  <a:pt x="12897" y="5426"/>
                </a:lnTo>
                <a:lnTo>
                  <a:pt x="12970" y="5329"/>
                </a:lnTo>
                <a:lnTo>
                  <a:pt x="13043" y="5207"/>
                </a:lnTo>
                <a:lnTo>
                  <a:pt x="13043" y="5134"/>
                </a:lnTo>
                <a:lnTo>
                  <a:pt x="13067" y="5061"/>
                </a:lnTo>
                <a:lnTo>
                  <a:pt x="13043" y="4915"/>
                </a:lnTo>
                <a:lnTo>
                  <a:pt x="13019" y="4769"/>
                </a:lnTo>
                <a:lnTo>
                  <a:pt x="13043" y="4623"/>
                </a:lnTo>
                <a:lnTo>
                  <a:pt x="13067" y="4526"/>
                </a:lnTo>
                <a:lnTo>
                  <a:pt x="13140" y="4429"/>
                </a:lnTo>
                <a:lnTo>
                  <a:pt x="13457" y="4380"/>
                </a:lnTo>
                <a:lnTo>
                  <a:pt x="13773" y="4283"/>
                </a:lnTo>
                <a:lnTo>
                  <a:pt x="14089" y="4161"/>
                </a:lnTo>
                <a:lnTo>
                  <a:pt x="14406" y="4039"/>
                </a:lnTo>
                <a:lnTo>
                  <a:pt x="14479" y="3991"/>
                </a:lnTo>
                <a:close/>
                <a:moveTo>
                  <a:pt x="17739" y="5767"/>
                </a:moveTo>
                <a:lnTo>
                  <a:pt x="18007" y="6326"/>
                </a:lnTo>
                <a:lnTo>
                  <a:pt x="17739" y="6399"/>
                </a:lnTo>
                <a:lnTo>
                  <a:pt x="17496" y="6497"/>
                </a:lnTo>
                <a:lnTo>
                  <a:pt x="17034" y="6691"/>
                </a:lnTo>
                <a:lnTo>
                  <a:pt x="16255" y="6983"/>
                </a:lnTo>
                <a:lnTo>
                  <a:pt x="15452" y="7251"/>
                </a:lnTo>
                <a:lnTo>
                  <a:pt x="15330" y="7154"/>
                </a:lnTo>
                <a:lnTo>
                  <a:pt x="15160" y="7056"/>
                </a:lnTo>
                <a:lnTo>
                  <a:pt x="14941" y="6959"/>
                </a:lnTo>
                <a:lnTo>
                  <a:pt x="14698" y="6862"/>
                </a:lnTo>
                <a:lnTo>
                  <a:pt x="15063" y="6789"/>
                </a:lnTo>
                <a:lnTo>
                  <a:pt x="15428" y="6691"/>
                </a:lnTo>
                <a:lnTo>
                  <a:pt x="16133" y="6448"/>
                </a:lnTo>
                <a:lnTo>
                  <a:pt x="16596" y="6253"/>
                </a:lnTo>
                <a:lnTo>
                  <a:pt x="17082" y="6059"/>
                </a:lnTo>
                <a:lnTo>
                  <a:pt x="17545" y="5864"/>
                </a:lnTo>
                <a:lnTo>
                  <a:pt x="17739" y="5767"/>
                </a:lnTo>
                <a:close/>
                <a:moveTo>
                  <a:pt x="13311" y="6618"/>
                </a:moveTo>
                <a:lnTo>
                  <a:pt x="13408" y="6643"/>
                </a:lnTo>
                <a:lnTo>
                  <a:pt x="13627" y="6716"/>
                </a:lnTo>
                <a:lnTo>
                  <a:pt x="13822" y="6813"/>
                </a:lnTo>
                <a:lnTo>
                  <a:pt x="14016" y="6935"/>
                </a:lnTo>
                <a:lnTo>
                  <a:pt x="14235" y="7032"/>
                </a:lnTo>
                <a:lnTo>
                  <a:pt x="14430" y="7105"/>
                </a:lnTo>
                <a:lnTo>
                  <a:pt x="14965" y="7275"/>
                </a:lnTo>
                <a:lnTo>
                  <a:pt x="15136" y="7373"/>
                </a:lnTo>
                <a:lnTo>
                  <a:pt x="15038" y="7397"/>
                </a:lnTo>
                <a:lnTo>
                  <a:pt x="15014" y="7421"/>
                </a:lnTo>
                <a:lnTo>
                  <a:pt x="15014" y="7446"/>
                </a:lnTo>
                <a:lnTo>
                  <a:pt x="15014" y="7470"/>
                </a:lnTo>
                <a:lnTo>
                  <a:pt x="15038" y="7494"/>
                </a:lnTo>
                <a:lnTo>
                  <a:pt x="15257" y="7543"/>
                </a:lnTo>
                <a:lnTo>
                  <a:pt x="15160" y="7616"/>
                </a:lnTo>
                <a:lnTo>
                  <a:pt x="15014" y="7665"/>
                </a:lnTo>
                <a:lnTo>
                  <a:pt x="14819" y="7713"/>
                </a:lnTo>
                <a:lnTo>
                  <a:pt x="14625" y="7689"/>
                </a:lnTo>
                <a:lnTo>
                  <a:pt x="14406" y="7665"/>
                </a:lnTo>
                <a:lnTo>
                  <a:pt x="14016" y="7567"/>
                </a:lnTo>
                <a:lnTo>
                  <a:pt x="13627" y="7446"/>
                </a:lnTo>
                <a:lnTo>
                  <a:pt x="13238" y="7324"/>
                </a:lnTo>
                <a:lnTo>
                  <a:pt x="12994" y="7251"/>
                </a:lnTo>
                <a:lnTo>
                  <a:pt x="12727" y="7202"/>
                </a:lnTo>
                <a:lnTo>
                  <a:pt x="12459" y="7178"/>
                </a:lnTo>
                <a:lnTo>
                  <a:pt x="12191" y="7178"/>
                </a:lnTo>
                <a:lnTo>
                  <a:pt x="12532" y="7032"/>
                </a:lnTo>
                <a:lnTo>
                  <a:pt x="12702" y="6910"/>
                </a:lnTo>
                <a:lnTo>
                  <a:pt x="12824" y="6789"/>
                </a:lnTo>
                <a:lnTo>
                  <a:pt x="12921" y="6716"/>
                </a:lnTo>
                <a:lnTo>
                  <a:pt x="13019" y="6667"/>
                </a:lnTo>
                <a:lnTo>
                  <a:pt x="13116" y="6643"/>
                </a:lnTo>
                <a:lnTo>
                  <a:pt x="13213" y="6618"/>
                </a:lnTo>
                <a:close/>
                <a:moveTo>
                  <a:pt x="18323" y="7227"/>
                </a:moveTo>
                <a:lnTo>
                  <a:pt x="18445" y="7665"/>
                </a:lnTo>
                <a:lnTo>
                  <a:pt x="18518" y="8103"/>
                </a:lnTo>
                <a:lnTo>
                  <a:pt x="18056" y="8224"/>
                </a:lnTo>
                <a:lnTo>
                  <a:pt x="17885" y="8127"/>
                </a:lnTo>
                <a:lnTo>
                  <a:pt x="17715" y="8005"/>
                </a:lnTo>
                <a:lnTo>
                  <a:pt x="17399" y="7762"/>
                </a:lnTo>
                <a:lnTo>
                  <a:pt x="17666" y="7665"/>
                </a:lnTo>
                <a:lnTo>
                  <a:pt x="17910" y="7543"/>
                </a:lnTo>
                <a:lnTo>
                  <a:pt x="18153" y="7397"/>
                </a:lnTo>
                <a:lnTo>
                  <a:pt x="18226" y="7324"/>
                </a:lnTo>
                <a:lnTo>
                  <a:pt x="18323" y="7227"/>
                </a:lnTo>
                <a:close/>
                <a:moveTo>
                  <a:pt x="17155" y="8030"/>
                </a:moveTo>
                <a:lnTo>
                  <a:pt x="17326" y="8103"/>
                </a:lnTo>
                <a:lnTo>
                  <a:pt x="17520" y="8273"/>
                </a:lnTo>
                <a:lnTo>
                  <a:pt x="17545" y="8297"/>
                </a:lnTo>
                <a:lnTo>
                  <a:pt x="17326" y="8200"/>
                </a:lnTo>
                <a:lnTo>
                  <a:pt x="17228" y="8151"/>
                </a:lnTo>
                <a:lnTo>
                  <a:pt x="17131" y="8078"/>
                </a:lnTo>
                <a:lnTo>
                  <a:pt x="17082" y="8054"/>
                </a:lnTo>
                <a:lnTo>
                  <a:pt x="17082" y="8030"/>
                </a:lnTo>
                <a:close/>
                <a:moveTo>
                  <a:pt x="16790" y="7981"/>
                </a:moveTo>
                <a:lnTo>
                  <a:pt x="16790" y="8054"/>
                </a:lnTo>
                <a:lnTo>
                  <a:pt x="16790" y="8151"/>
                </a:lnTo>
                <a:lnTo>
                  <a:pt x="16815" y="8224"/>
                </a:lnTo>
                <a:lnTo>
                  <a:pt x="16863" y="8273"/>
                </a:lnTo>
                <a:lnTo>
                  <a:pt x="16961" y="8395"/>
                </a:lnTo>
                <a:lnTo>
                  <a:pt x="17131" y="8468"/>
                </a:lnTo>
                <a:lnTo>
                  <a:pt x="17155" y="8492"/>
                </a:lnTo>
                <a:lnTo>
                  <a:pt x="16839" y="8589"/>
                </a:lnTo>
                <a:lnTo>
                  <a:pt x="16328" y="8711"/>
                </a:lnTo>
                <a:lnTo>
                  <a:pt x="16206" y="8468"/>
                </a:lnTo>
                <a:lnTo>
                  <a:pt x="16109" y="8224"/>
                </a:lnTo>
                <a:lnTo>
                  <a:pt x="16450" y="8103"/>
                </a:lnTo>
                <a:lnTo>
                  <a:pt x="16790" y="7981"/>
                </a:lnTo>
                <a:close/>
                <a:moveTo>
                  <a:pt x="15695" y="8322"/>
                </a:moveTo>
                <a:lnTo>
                  <a:pt x="15744" y="8370"/>
                </a:lnTo>
                <a:lnTo>
                  <a:pt x="15793" y="8443"/>
                </a:lnTo>
                <a:lnTo>
                  <a:pt x="15890" y="8614"/>
                </a:lnTo>
                <a:lnTo>
                  <a:pt x="15939" y="8784"/>
                </a:lnTo>
                <a:lnTo>
                  <a:pt x="15744" y="8833"/>
                </a:lnTo>
                <a:lnTo>
                  <a:pt x="15671" y="8662"/>
                </a:lnTo>
                <a:lnTo>
                  <a:pt x="15598" y="8468"/>
                </a:lnTo>
                <a:lnTo>
                  <a:pt x="15574" y="8395"/>
                </a:lnTo>
                <a:lnTo>
                  <a:pt x="15574" y="8346"/>
                </a:lnTo>
                <a:lnTo>
                  <a:pt x="15695" y="8322"/>
                </a:lnTo>
                <a:close/>
                <a:moveTo>
                  <a:pt x="17520" y="8784"/>
                </a:moveTo>
                <a:lnTo>
                  <a:pt x="17520" y="8906"/>
                </a:lnTo>
                <a:lnTo>
                  <a:pt x="17472" y="8979"/>
                </a:lnTo>
                <a:lnTo>
                  <a:pt x="17423" y="9052"/>
                </a:lnTo>
                <a:lnTo>
                  <a:pt x="17326" y="9100"/>
                </a:lnTo>
                <a:lnTo>
                  <a:pt x="17228" y="9125"/>
                </a:lnTo>
                <a:lnTo>
                  <a:pt x="17009" y="9149"/>
                </a:lnTo>
                <a:lnTo>
                  <a:pt x="16839" y="9125"/>
                </a:lnTo>
                <a:lnTo>
                  <a:pt x="16693" y="9076"/>
                </a:lnTo>
                <a:lnTo>
                  <a:pt x="16571" y="9027"/>
                </a:lnTo>
                <a:lnTo>
                  <a:pt x="16766" y="8979"/>
                </a:lnTo>
                <a:lnTo>
                  <a:pt x="17520" y="8784"/>
                </a:lnTo>
                <a:close/>
                <a:moveTo>
                  <a:pt x="18591" y="8614"/>
                </a:moveTo>
                <a:lnTo>
                  <a:pt x="18640" y="9027"/>
                </a:lnTo>
                <a:lnTo>
                  <a:pt x="18615" y="9027"/>
                </a:lnTo>
                <a:lnTo>
                  <a:pt x="18396" y="9052"/>
                </a:lnTo>
                <a:lnTo>
                  <a:pt x="18153" y="9076"/>
                </a:lnTo>
                <a:lnTo>
                  <a:pt x="17715" y="9198"/>
                </a:lnTo>
                <a:lnTo>
                  <a:pt x="17764" y="9100"/>
                </a:lnTo>
                <a:lnTo>
                  <a:pt x="17812" y="8979"/>
                </a:lnTo>
                <a:lnTo>
                  <a:pt x="17837" y="8857"/>
                </a:lnTo>
                <a:lnTo>
                  <a:pt x="17812" y="8711"/>
                </a:lnTo>
                <a:lnTo>
                  <a:pt x="18202" y="8614"/>
                </a:lnTo>
                <a:close/>
                <a:moveTo>
                  <a:pt x="16133" y="9125"/>
                </a:moveTo>
                <a:lnTo>
                  <a:pt x="16231" y="9222"/>
                </a:lnTo>
                <a:lnTo>
                  <a:pt x="16352" y="9319"/>
                </a:lnTo>
                <a:lnTo>
                  <a:pt x="16498" y="9392"/>
                </a:lnTo>
                <a:lnTo>
                  <a:pt x="16644" y="9465"/>
                </a:lnTo>
                <a:lnTo>
                  <a:pt x="16839" y="9490"/>
                </a:lnTo>
                <a:lnTo>
                  <a:pt x="16596" y="9587"/>
                </a:lnTo>
                <a:lnTo>
                  <a:pt x="16596" y="9611"/>
                </a:lnTo>
                <a:lnTo>
                  <a:pt x="16352" y="9490"/>
                </a:lnTo>
                <a:lnTo>
                  <a:pt x="16158" y="9344"/>
                </a:lnTo>
                <a:lnTo>
                  <a:pt x="15963" y="9149"/>
                </a:lnTo>
                <a:lnTo>
                  <a:pt x="16133" y="9125"/>
                </a:lnTo>
                <a:close/>
                <a:moveTo>
                  <a:pt x="18640" y="9368"/>
                </a:moveTo>
                <a:lnTo>
                  <a:pt x="18640" y="10001"/>
                </a:lnTo>
                <a:lnTo>
                  <a:pt x="18591" y="10025"/>
                </a:lnTo>
                <a:lnTo>
                  <a:pt x="18275" y="10122"/>
                </a:lnTo>
                <a:lnTo>
                  <a:pt x="17983" y="10244"/>
                </a:lnTo>
                <a:lnTo>
                  <a:pt x="17569" y="10366"/>
                </a:lnTo>
                <a:lnTo>
                  <a:pt x="17155" y="10463"/>
                </a:lnTo>
                <a:lnTo>
                  <a:pt x="17180" y="10317"/>
                </a:lnTo>
                <a:lnTo>
                  <a:pt x="17155" y="10147"/>
                </a:lnTo>
                <a:lnTo>
                  <a:pt x="17107" y="10001"/>
                </a:lnTo>
                <a:lnTo>
                  <a:pt x="17009" y="9903"/>
                </a:lnTo>
                <a:lnTo>
                  <a:pt x="18640" y="9368"/>
                </a:lnTo>
                <a:close/>
                <a:moveTo>
                  <a:pt x="18591" y="10487"/>
                </a:moveTo>
                <a:lnTo>
                  <a:pt x="18494" y="11169"/>
                </a:lnTo>
                <a:lnTo>
                  <a:pt x="18469" y="11169"/>
                </a:lnTo>
                <a:lnTo>
                  <a:pt x="18177" y="11217"/>
                </a:lnTo>
                <a:lnTo>
                  <a:pt x="17885" y="11315"/>
                </a:lnTo>
                <a:lnTo>
                  <a:pt x="17301" y="11534"/>
                </a:lnTo>
                <a:lnTo>
                  <a:pt x="16839" y="11680"/>
                </a:lnTo>
                <a:lnTo>
                  <a:pt x="16377" y="11826"/>
                </a:lnTo>
                <a:lnTo>
                  <a:pt x="16401" y="11728"/>
                </a:lnTo>
                <a:lnTo>
                  <a:pt x="16425" y="11607"/>
                </a:lnTo>
                <a:lnTo>
                  <a:pt x="16523" y="11412"/>
                </a:lnTo>
                <a:lnTo>
                  <a:pt x="16644" y="11217"/>
                </a:lnTo>
                <a:lnTo>
                  <a:pt x="16766" y="11071"/>
                </a:lnTo>
                <a:lnTo>
                  <a:pt x="16839" y="10974"/>
                </a:lnTo>
                <a:lnTo>
                  <a:pt x="16936" y="10950"/>
                </a:lnTo>
                <a:lnTo>
                  <a:pt x="17593" y="10804"/>
                </a:lnTo>
                <a:lnTo>
                  <a:pt x="18250" y="10609"/>
                </a:lnTo>
                <a:lnTo>
                  <a:pt x="18421" y="10560"/>
                </a:lnTo>
                <a:lnTo>
                  <a:pt x="18591" y="10487"/>
                </a:lnTo>
                <a:close/>
                <a:moveTo>
                  <a:pt x="18396" y="11607"/>
                </a:moveTo>
                <a:lnTo>
                  <a:pt x="18299" y="11972"/>
                </a:lnTo>
                <a:lnTo>
                  <a:pt x="18202" y="12361"/>
                </a:lnTo>
                <a:lnTo>
                  <a:pt x="18007" y="12337"/>
                </a:lnTo>
                <a:lnTo>
                  <a:pt x="17788" y="12337"/>
                </a:lnTo>
                <a:lnTo>
                  <a:pt x="17739" y="12239"/>
                </a:lnTo>
                <a:lnTo>
                  <a:pt x="17666" y="12166"/>
                </a:lnTo>
                <a:lnTo>
                  <a:pt x="17618" y="12142"/>
                </a:lnTo>
                <a:lnTo>
                  <a:pt x="17472" y="12142"/>
                </a:lnTo>
                <a:lnTo>
                  <a:pt x="17399" y="12191"/>
                </a:lnTo>
                <a:lnTo>
                  <a:pt x="17350" y="12215"/>
                </a:lnTo>
                <a:lnTo>
                  <a:pt x="17180" y="12337"/>
                </a:lnTo>
                <a:lnTo>
                  <a:pt x="17058" y="12458"/>
                </a:lnTo>
                <a:lnTo>
                  <a:pt x="16961" y="12580"/>
                </a:lnTo>
                <a:lnTo>
                  <a:pt x="16742" y="12653"/>
                </a:lnTo>
                <a:lnTo>
                  <a:pt x="16425" y="12799"/>
                </a:lnTo>
                <a:lnTo>
                  <a:pt x="16425" y="12702"/>
                </a:lnTo>
                <a:lnTo>
                  <a:pt x="16401" y="12239"/>
                </a:lnTo>
                <a:lnTo>
                  <a:pt x="16961" y="12069"/>
                </a:lnTo>
                <a:lnTo>
                  <a:pt x="17569" y="11850"/>
                </a:lnTo>
                <a:lnTo>
                  <a:pt x="18202" y="11655"/>
                </a:lnTo>
                <a:lnTo>
                  <a:pt x="18396" y="11607"/>
                </a:lnTo>
                <a:close/>
                <a:moveTo>
                  <a:pt x="18056" y="12799"/>
                </a:moveTo>
                <a:lnTo>
                  <a:pt x="17861" y="13261"/>
                </a:lnTo>
                <a:lnTo>
                  <a:pt x="17666" y="13286"/>
                </a:lnTo>
                <a:lnTo>
                  <a:pt x="17739" y="13067"/>
                </a:lnTo>
                <a:lnTo>
                  <a:pt x="17812" y="12823"/>
                </a:lnTo>
                <a:lnTo>
                  <a:pt x="18056" y="12799"/>
                </a:lnTo>
                <a:close/>
                <a:moveTo>
                  <a:pt x="17423" y="12921"/>
                </a:moveTo>
                <a:lnTo>
                  <a:pt x="17350" y="13115"/>
                </a:lnTo>
                <a:lnTo>
                  <a:pt x="17301" y="13213"/>
                </a:lnTo>
                <a:lnTo>
                  <a:pt x="17228" y="13310"/>
                </a:lnTo>
                <a:lnTo>
                  <a:pt x="17204" y="13334"/>
                </a:lnTo>
                <a:lnTo>
                  <a:pt x="17204" y="13310"/>
                </a:lnTo>
                <a:lnTo>
                  <a:pt x="17131" y="13237"/>
                </a:lnTo>
                <a:lnTo>
                  <a:pt x="17107" y="13164"/>
                </a:lnTo>
                <a:lnTo>
                  <a:pt x="17107" y="13091"/>
                </a:lnTo>
                <a:lnTo>
                  <a:pt x="17107" y="13018"/>
                </a:lnTo>
                <a:lnTo>
                  <a:pt x="17423" y="12921"/>
                </a:lnTo>
                <a:close/>
                <a:moveTo>
                  <a:pt x="16790" y="13140"/>
                </a:moveTo>
                <a:lnTo>
                  <a:pt x="16815" y="13237"/>
                </a:lnTo>
                <a:lnTo>
                  <a:pt x="16839" y="13359"/>
                </a:lnTo>
                <a:lnTo>
                  <a:pt x="16888" y="13456"/>
                </a:lnTo>
                <a:lnTo>
                  <a:pt x="16961" y="13553"/>
                </a:lnTo>
                <a:lnTo>
                  <a:pt x="16498" y="13772"/>
                </a:lnTo>
                <a:lnTo>
                  <a:pt x="16206" y="13918"/>
                </a:lnTo>
                <a:lnTo>
                  <a:pt x="15890" y="14040"/>
                </a:lnTo>
                <a:lnTo>
                  <a:pt x="15257" y="14210"/>
                </a:lnTo>
                <a:lnTo>
                  <a:pt x="15257" y="14210"/>
                </a:lnTo>
                <a:lnTo>
                  <a:pt x="15428" y="13967"/>
                </a:lnTo>
                <a:lnTo>
                  <a:pt x="15598" y="13748"/>
                </a:lnTo>
                <a:lnTo>
                  <a:pt x="15841" y="13553"/>
                </a:lnTo>
                <a:lnTo>
                  <a:pt x="16377" y="13286"/>
                </a:lnTo>
                <a:lnTo>
                  <a:pt x="16790" y="13140"/>
                </a:lnTo>
                <a:close/>
                <a:moveTo>
                  <a:pt x="18153" y="6740"/>
                </a:moveTo>
                <a:lnTo>
                  <a:pt x="18250" y="6983"/>
                </a:lnTo>
                <a:lnTo>
                  <a:pt x="18056" y="7008"/>
                </a:lnTo>
                <a:lnTo>
                  <a:pt x="17885" y="7056"/>
                </a:lnTo>
                <a:lnTo>
                  <a:pt x="17520" y="7227"/>
                </a:lnTo>
                <a:lnTo>
                  <a:pt x="17155" y="7397"/>
                </a:lnTo>
                <a:lnTo>
                  <a:pt x="16839" y="7543"/>
                </a:lnTo>
                <a:lnTo>
                  <a:pt x="16328" y="7713"/>
                </a:lnTo>
                <a:lnTo>
                  <a:pt x="16085" y="7811"/>
                </a:lnTo>
                <a:lnTo>
                  <a:pt x="15817" y="7908"/>
                </a:lnTo>
                <a:lnTo>
                  <a:pt x="15695" y="7859"/>
                </a:lnTo>
                <a:lnTo>
                  <a:pt x="15549" y="7835"/>
                </a:lnTo>
                <a:lnTo>
                  <a:pt x="15403" y="7859"/>
                </a:lnTo>
                <a:lnTo>
                  <a:pt x="15355" y="7908"/>
                </a:lnTo>
                <a:lnTo>
                  <a:pt x="15282" y="7932"/>
                </a:lnTo>
                <a:lnTo>
                  <a:pt x="15233" y="8030"/>
                </a:lnTo>
                <a:lnTo>
                  <a:pt x="15184" y="8151"/>
                </a:lnTo>
                <a:lnTo>
                  <a:pt x="15184" y="8273"/>
                </a:lnTo>
                <a:lnTo>
                  <a:pt x="15184" y="8395"/>
                </a:lnTo>
                <a:lnTo>
                  <a:pt x="15257" y="8638"/>
                </a:lnTo>
                <a:lnTo>
                  <a:pt x="15330" y="8857"/>
                </a:lnTo>
                <a:lnTo>
                  <a:pt x="15379" y="8930"/>
                </a:lnTo>
                <a:lnTo>
                  <a:pt x="15160" y="9003"/>
                </a:lnTo>
                <a:lnTo>
                  <a:pt x="14941" y="9100"/>
                </a:lnTo>
                <a:lnTo>
                  <a:pt x="14917" y="9125"/>
                </a:lnTo>
                <a:lnTo>
                  <a:pt x="14917" y="9149"/>
                </a:lnTo>
                <a:lnTo>
                  <a:pt x="14917" y="9173"/>
                </a:lnTo>
                <a:lnTo>
                  <a:pt x="14941" y="9198"/>
                </a:lnTo>
                <a:lnTo>
                  <a:pt x="15257" y="9222"/>
                </a:lnTo>
                <a:lnTo>
                  <a:pt x="15549" y="9222"/>
                </a:lnTo>
                <a:lnTo>
                  <a:pt x="15671" y="9368"/>
                </a:lnTo>
                <a:lnTo>
                  <a:pt x="15817" y="9514"/>
                </a:lnTo>
                <a:lnTo>
                  <a:pt x="15963" y="9660"/>
                </a:lnTo>
                <a:lnTo>
                  <a:pt x="16133" y="9782"/>
                </a:lnTo>
                <a:lnTo>
                  <a:pt x="15379" y="10074"/>
                </a:lnTo>
                <a:lnTo>
                  <a:pt x="15038" y="10244"/>
                </a:lnTo>
                <a:lnTo>
                  <a:pt x="14673" y="10439"/>
                </a:lnTo>
                <a:lnTo>
                  <a:pt x="14649" y="10487"/>
                </a:lnTo>
                <a:lnTo>
                  <a:pt x="14649" y="10536"/>
                </a:lnTo>
                <a:lnTo>
                  <a:pt x="14673" y="10585"/>
                </a:lnTo>
                <a:lnTo>
                  <a:pt x="14722" y="10585"/>
                </a:lnTo>
                <a:lnTo>
                  <a:pt x="14965" y="10560"/>
                </a:lnTo>
                <a:lnTo>
                  <a:pt x="15184" y="10536"/>
                </a:lnTo>
                <a:lnTo>
                  <a:pt x="15647" y="10390"/>
                </a:lnTo>
                <a:lnTo>
                  <a:pt x="16109" y="10244"/>
                </a:lnTo>
                <a:lnTo>
                  <a:pt x="16547" y="10074"/>
                </a:lnTo>
                <a:lnTo>
                  <a:pt x="16571" y="10049"/>
                </a:lnTo>
                <a:lnTo>
                  <a:pt x="16693" y="10171"/>
                </a:lnTo>
                <a:lnTo>
                  <a:pt x="16717" y="10220"/>
                </a:lnTo>
                <a:lnTo>
                  <a:pt x="16742" y="10293"/>
                </a:lnTo>
                <a:lnTo>
                  <a:pt x="16742" y="10366"/>
                </a:lnTo>
                <a:lnTo>
                  <a:pt x="16742" y="10439"/>
                </a:lnTo>
                <a:lnTo>
                  <a:pt x="16669" y="10585"/>
                </a:lnTo>
                <a:lnTo>
                  <a:pt x="16158" y="10706"/>
                </a:lnTo>
                <a:lnTo>
                  <a:pt x="15598" y="10804"/>
                </a:lnTo>
                <a:lnTo>
                  <a:pt x="15355" y="10877"/>
                </a:lnTo>
                <a:lnTo>
                  <a:pt x="15087" y="10974"/>
                </a:lnTo>
                <a:lnTo>
                  <a:pt x="14844" y="11096"/>
                </a:lnTo>
                <a:lnTo>
                  <a:pt x="14625" y="11217"/>
                </a:lnTo>
                <a:lnTo>
                  <a:pt x="14600" y="11266"/>
                </a:lnTo>
                <a:lnTo>
                  <a:pt x="14600" y="11315"/>
                </a:lnTo>
                <a:lnTo>
                  <a:pt x="14625" y="11363"/>
                </a:lnTo>
                <a:lnTo>
                  <a:pt x="14673" y="11363"/>
                </a:lnTo>
                <a:lnTo>
                  <a:pt x="15087" y="11339"/>
                </a:lnTo>
                <a:lnTo>
                  <a:pt x="15476" y="11266"/>
                </a:lnTo>
                <a:lnTo>
                  <a:pt x="16279" y="11096"/>
                </a:lnTo>
                <a:lnTo>
                  <a:pt x="16231" y="11193"/>
                </a:lnTo>
                <a:lnTo>
                  <a:pt x="16133" y="11388"/>
                </a:lnTo>
                <a:lnTo>
                  <a:pt x="16060" y="11558"/>
                </a:lnTo>
                <a:lnTo>
                  <a:pt x="16036" y="11728"/>
                </a:lnTo>
                <a:lnTo>
                  <a:pt x="16012" y="11923"/>
                </a:lnTo>
                <a:lnTo>
                  <a:pt x="15379" y="12069"/>
                </a:lnTo>
                <a:lnTo>
                  <a:pt x="15087" y="12142"/>
                </a:lnTo>
                <a:lnTo>
                  <a:pt x="14795" y="12264"/>
                </a:lnTo>
                <a:lnTo>
                  <a:pt x="14771" y="12288"/>
                </a:lnTo>
                <a:lnTo>
                  <a:pt x="14771" y="12312"/>
                </a:lnTo>
                <a:lnTo>
                  <a:pt x="14771" y="12337"/>
                </a:lnTo>
                <a:lnTo>
                  <a:pt x="14795" y="12361"/>
                </a:lnTo>
                <a:lnTo>
                  <a:pt x="14941" y="12410"/>
                </a:lnTo>
                <a:lnTo>
                  <a:pt x="15087" y="12434"/>
                </a:lnTo>
                <a:lnTo>
                  <a:pt x="15403" y="12434"/>
                </a:lnTo>
                <a:lnTo>
                  <a:pt x="15720" y="12410"/>
                </a:lnTo>
                <a:lnTo>
                  <a:pt x="16036" y="12337"/>
                </a:lnTo>
                <a:lnTo>
                  <a:pt x="16036" y="12556"/>
                </a:lnTo>
                <a:lnTo>
                  <a:pt x="16036" y="12702"/>
                </a:lnTo>
                <a:lnTo>
                  <a:pt x="16012" y="12823"/>
                </a:lnTo>
                <a:lnTo>
                  <a:pt x="15987" y="12945"/>
                </a:lnTo>
                <a:lnTo>
                  <a:pt x="15914" y="13018"/>
                </a:lnTo>
                <a:lnTo>
                  <a:pt x="15647" y="13164"/>
                </a:lnTo>
                <a:lnTo>
                  <a:pt x="15355" y="13261"/>
                </a:lnTo>
                <a:lnTo>
                  <a:pt x="15063" y="13383"/>
                </a:lnTo>
                <a:lnTo>
                  <a:pt x="14771" y="13505"/>
                </a:lnTo>
                <a:lnTo>
                  <a:pt x="14479" y="13651"/>
                </a:lnTo>
                <a:lnTo>
                  <a:pt x="14454" y="13699"/>
                </a:lnTo>
                <a:lnTo>
                  <a:pt x="14454" y="13723"/>
                </a:lnTo>
                <a:lnTo>
                  <a:pt x="14454" y="13772"/>
                </a:lnTo>
                <a:lnTo>
                  <a:pt x="14503" y="13796"/>
                </a:lnTo>
                <a:lnTo>
                  <a:pt x="14649" y="13821"/>
                </a:lnTo>
                <a:lnTo>
                  <a:pt x="14795" y="13845"/>
                </a:lnTo>
                <a:lnTo>
                  <a:pt x="14941" y="13821"/>
                </a:lnTo>
                <a:lnTo>
                  <a:pt x="15087" y="13821"/>
                </a:lnTo>
                <a:lnTo>
                  <a:pt x="14917" y="14040"/>
                </a:lnTo>
                <a:lnTo>
                  <a:pt x="14649" y="14332"/>
                </a:lnTo>
                <a:lnTo>
                  <a:pt x="14552" y="14405"/>
                </a:lnTo>
                <a:lnTo>
                  <a:pt x="14454" y="14429"/>
                </a:lnTo>
                <a:lnTo>
                  <a:pt x="14357" y="14429"/>
                </a:lnTo>
                <a:lnTo>
                  <a:pt x="14260" y="14380"/>
                </a:lnTo>
                <a:lnTo>
                  <a:pt x="14187" y="14332"/>
                </a:lnTo>
                <a:lnTo>
                  <a:pt x="14114" y="14259"/>
                </a:lnTo>
                <a:lnTo>
                  <a:pt x="13968" y="14088"/>
                </a:lnTo>
                <a:lnTo>
                  <a:pt x="13870" y="13967"/>
                </a:lnTo>
                <a:lnTo>
                  <a:pt x="13822" y="13821"/>
                </a:lnTo>
                <a:lnTo>
                  <a:pt x="13700" y="13553"/>
                </a:lnTo>
                <a:lnTo>
                  <a:pt x="13651" y="13261"/>
                </a:lnTo>
                <a:lnTo>
                  <a:pt x="13627" y="12969"/>
                </a:lnTo>
                <a:lnTo>
                  <a:pt x="13627" y="12653"/>
                </a:lnTo>
                <a:lnTo>
                  <a:pt x="13603" y="12361"/>
                </a:lnTo>
                <a:lnTo>
                  <a:pt x="13578" y="12215"/>
                </a:lnTo>
                <a:lnTo>
                  <a:pt x="13554" y="12069"/>
                </a:lnTo>
                <a:lnTo>
                  <a:pt x="13481" y="11947"/>
                </a:lnTo>
                <a:lnTo>
                  <a:pt x="13384" y="11801"/>
                </a:lnTo>
                <a:lnTo>
                  <a:pt x="13262" y="11631"/>
                </a:lnTo>
                <a:lnTo>
                  <a:pt x="13165" y="11461"/>
                </a:lnTo>
                <a:lnTo>
                  <a:pt x="13067" y="11266"/>
                </a:lnTo>
                <a:lnTo>
                  <a:pt x="13019" y="11047"/>
                </a:lnTo>
                <a:lnTo>
                  <a:pt x="12970" y="10901"/>
                </a:lnTo>
                <a:lnTo>
                  <a:pt x="12921" y="10755"/>
                </a:lnTo>
                <a:lnTo>
                  <a:pt x="12824" y="10633"/>
                </a:lnTo>
                <a:lnTo>
                  <a:pt x="12727" y="10512"/>
                </a:lnTo>
                <a:lnTo>
                  <a:pt x="12629" y="10439"/>
                </a:lnTo>
                <a:lnTo>
                  <a:pt x="12508" y="10390"/>
                </a:lnTo>
                <a:lnTo>
                  <a:pt x="12410" y="10341"/>
                </a:lnTo>
                <a:lnTo>
                  <a:pt x="12289" y="10317"/>
                </a:lnTo>
                <a:lnTo>
                  <a:pt x="11778" y="10317"/>
                </a:lnTo>
                <a:lnTo>
                  <a:pt x="11534" y="10293"/>
                </a:lnTo>
                <a:lnTo>
                  <a:pt x="11437" y="10268"/>
                </a:lnTo>
                <a:lnTo>
                  <a:pt x="11364" y="10220"/>
                </a:lnTo>
                <a:lnTo>
                  <a:pt x="11267" y="10171"/>
                </a:lnTo>
                <a:lnTo>
                  <a:pt x="11218" y="10122"/>
                </a:lnTo>
                <a:lnTo>
                  <a:pt x="11121" y="9976"/>
                </a:lnTo>
                <a:lnTo>
                  <a:pt x="11048" y="9806"/>
                </a:lnTo>
                <a:lnTo>
                  <a:pt x="11023" y="9611"/>
                </a:lnTo>
                <a:lnTo>
                  <a:pt x="11023" y="9417"/>
                </a:lnTo>
                <a:lnTo>
                  <a:pt x="11023" y="9198"/>
                </a:lnTo>
                <a:lnTo>
                  <a:pt x="11072" y="8906"/>
                </a:lnTo>
                <a:lnTo>
                  <a:pt x="11096" y="8589"/>
                </a:lnTo>
                <a:lnTo>
                  <a:pt x="11169" y="8297"/>
                </a:lnTo>
                <a:lnTo>
                  <a:pt x="11291" y="8030"/>
                </a:lnTo>
                <a:lnTo>
                  <a:pt x="11413" y="7859"/>
                </a:lnTo>
                <a:lnTo>
                  <a:pt x="11583" y="7713"/>
                </a:lnTo>
                <a:lnTo>
                  <a:pt x="11753" y="7616"/>
                </a:lnTo>
                <a:lnTo>
                  <a:pt x="11948" y="7567"/>
                </a:lnTo>
                <a:lnTo>
                  <a:pt x="12167" y="7519"/>
                </a:lnTo>
                <a:lnTo>
                  <a:pt x="12605" y="7519"/>
                </a:lnTo>
                <a:lnTo>
                  <a:pt x="12800" y="7543"/>
                </a:lnTo>
                <a:lnTo>
                  <a:pt x="13092" y="7592"/>
                </a:lnTo>
                <a:lnTo>
                  <a:pt x="13384" y="7689"/>
                </a:lnTo>
                <a:lnTo>
                  <a:pt x="13992" y="7859"/>
                </a:lnTo>
                <a:lnTo>
                  <a:pt x="14284" y="7932"/>
                </a:lnTo>
                <a:lnTo>
                  <a:pt x="14576" y="7957"/>
                </a:lnTo>
                <a:lnTo>
                  <a:pt x="15038" y="7957"/>
                </a:lnTo>
                <a:lnTo>
                  <a:pt x="15184" y="7908"/>
                </a:lnTo>
                <a:lnTo>
                  <a:pt x="15355" y="7835"/>
                </a:lnTo>
                <a:lnTo>
                  <a:pt x="15476" y="7762"/>
                </a:lnTo>
                <a:lnTo>
                  <a:pt x="15549" y="7665"/>
                </a:lnTo>
                <a:lnTo>
                  <a:pt x="15574" y="7543"/>
                </a:lnTo>
                <a:lnTo>
                  <a:pt x="15866" y="7519"/>
                </a:lnTo>
                <a:lnTo>
                  <a:pt x="16158" y="7446"/>
                </a:lnTo>
                <a:lnTo>
                  <a:pt x="16474" y="7348"/>
                </a:lnTo>
                <a:lnTo>
                  <a:pt x="16766" y="7227"/>
                </a:lnTo>
                <a:lnTo>
                  <a:pt x="17764" y="6837"/>
                </a:lnTo>
                <a:lnTo>
                  <a:pt x="18153" y="6740"/>
                </a:lnTo>
                <a:close/>
                <a:moveTo>
                  <a:pt x="6206" y="2725"/>
                </a:moveTo>
                <a:lnTo>
                  <a:pt x="6230" y="2774"/>
                </a:lnTo>
                <a:lnTo>
                  <a:pt x="6230" y="2847"/>
                </a:lnTo>
                <a:lnTo>
                  <a:pt x="6230" y="2944"/>
                </a:lnTo>
                <a:lnTo>
                  <a:pt x="6108" y="3236"/>
                </a:lnTo>
                <a:lnTo>
                  <a:pt x="6060" y="3382"/>
                </a:lnTo>
                <a:lnTo>
                  <a:pt x="6035" y="3528"/>
                </a:lnTo>
                <a:lnTo>
                  <a:pt x="6035" y="3601"/>
                </a:lnTo>
                <a:lnTo>
                  <a:pt x="6035" y="3699"/>
                </a:lnTo>
                <a:lnTo>
                  <a:pt x="6108" y="3845"/>
                </a:lnTo>
                <a:lnTo>
                  <a:pt x="6181" y="4015"/>
                </a:lnTo>
                <a:lnTo>
                  <a:pt x="6254" y="4161"/>
                </a:lnTo>
                <a:lnTo>
                  <a:pt x="6254" y="4210"/>
                </a:lnTo>
                <a:lnTo>
                  <a:pt x="6254" y="4234"/>
                </a:lnTo>
                <a:lnTo>
                  <a:pt x="6230" y="4234"/>
                </a:lnTo>
                <a:lnTo>
                  <a:pt x="6181" y="4258"/>
                </a:lnTo>
                <a:lnTo>
                  <a:pt x="6084" y="4234"/>
                </a:lnTo>
                <a:lnTo>
                  <a:pt x="5962" y="4185"/>
                </a:lnTo>
                <a:lnTo>
                  <a:pt x="5695" y="4064"/>
                </a:lnTo>
                <a:lnTo>
                  <a:pt x="5549" y="3966"/>
                </a:lnTo>
                <a:lnTo>
                  <a:pt x="5330" y="3820"/>
                </a:lnTo>
                <a:lnTo>
                  <a:pt x="5208" y="3772"/>
                </a:lnTo>
                <a:lnTo>
                  <a:pt x="5086" y="3747"/>
                </a:lnTo>
                <a:lnTo>
                  <a:pt x="4989" y="3747"/>
                </a:lnTo>
                <a:lnTo>
                  <a:pt x="4892" y="3772"/>
                </a:lnTo>
                <a:lnTo>
                  <a:pt x="4721" y="3845"/>
                </a:lnTo>
                <a:lnTo>
                  <a:pt x="4332" y="4039"/>
                </a:lnTo>
                <a:lnTo>
                  <a:pt x="3967" y="4210"/>
                </a:lnTo>
                <a:lnTo>
                  <a:pt x="3821" y="4258"/>
                </a:lnTo>
                <a:lnTo>
                  <a:pt x="3724" y="4331"/>
                </a:lnTo>
                <a:lnTo>
                  <a:pt x="3651" y="4429"/>
                </a:lnTo>
                <a:lnTo>
                  <a:pt x="3602" y="4526"/>
                </a:lnTo>
                <a:lnTo>
                  <a:pt x="3578" y="4623"/>
                </a:lnTo>
                <a:lnTo>
                  <a:pt x="3578" y="4721"/>
                </a:lnTo>
                <a:lnTo>
                  <a:pt x="3578" y="4818"/>
                </a:lnTo>
                <a:lnTo>
                  <a:pt x="3602" y="4915"/>
                </a:lnTo>
                <a:lnTo>
                  <a:pt x="3651" y="5013"/>
                </a:lnTo>
                <a:lnTo>
                  <a:pt x="3724" y="5086"/>
                </a:lnTo>
                <a:lnTo>
                  <a:pt x="3797" y="5159"/>
                </a:lnTo>
                <a:lnTo>
                  <a:pt x="3894" y="5232"/>
                </a:lnTo>
                <a:lnTo>
                  <a:pt x="3991" y="5256"/>
                </a:lnTo>
                <a:lnTo>
                  <a:pt x="4113" y="5280"/>
                </a:lnTo>
                <a:lnTo>
                  <a:pt x="4235" y="5280"/>
                </a:lnTo>
                <a:lnTo>
                  <a:pt x="4356" y="5256"/>
                </a:lnTo>
                <a:lnTo>
                  <a:pt x="4551" y="5183"/>
                </a:lnTo>
                <a:lnTo>
                  <a:pt x="4721" y="5086"/>
                </a:lnTo>
                <a:lnTo>
                  <a:pt x="5062" y="4891"/>
                </a:lnTo>
                <a:lnTo>
                  <a:pt x="5232" y="4842"/>
                </a:lnTo>
                <a:lnTo>
                  <a:pt x="5403" y="4818"/>
                </a:lnTo>
                <a:lnTo>
                  <a:pt x="5476" y="4842"/>
                </a:lnTo>
                <a:lnTo>
                  <a:pt x="5573" y="4867"/>
                </a:lnTo>
                <a:lnTo>
                  <a:pt x="5646" y="4915"/>
                </a:lnTo>
                <a:lnTo>
                  <a:pt x="5743" y="4988"/>
                </a:lnTo>
                <a:lnTo>
                  <a:pt x="5865" y="5134"/>
                </a:lnTo>
                <a:lnTo>
                  <a:pt x="5914" y="5256"/>
                </a:lnTo>
                <a:lnTo>
                  <a:pt x="5938" y="5353"/>
                </a:lnTo>
                <a:lnTo>
                  <a:pt x="5889" y="5451"/>
                </a:lnTo>
                <a:lnTo>
                  <a:pt x="5841" y="5524"/>
                </a:lnTo>
                <a:lnTo>
                  <a:pt x="5743" y="5597"/>
                </a:lnTo>
                <a:lnTo>
                  <a:pt x="5500" y="5718"/>
                </a:lnTo>
                <a:lnTo>
                  <a:pt x="5111" y="5888"/>
                </a:lnTo>
                <a:lnTo>
                  <a:pt x="4940" y="5986"/>
                </a:lnTo>
                <a:lnTo>
                  <a:pt x="4746" y="6107"/>
                </a:lnTo>
                <a:lnTo>
                  <a:pt x="4454" y="6351"/>
                </a:lnTo>
                <a:lnTo>
                  <a:pt x="4210" y="6618"/>
                </a:lnTo>
                <a:lnTo>
                  <a:pt x="3699" y="7178"/>
                </a:lnTo>
                <a:lnTo>
                  <a:pt x="3553" y="7324"/>
                </a:lnTo>
                <a:lnTo>
                  <a:pt x="3407" y="7421"/>
                </a:lnTo>
                <a:lnTo>
                  <a:pt x="3261" y="7519"/>
                </a:lnTo>
                <a:lnTo>
                  <a:pt x="3091" y="7592"/>
                </a:lnTo>
                <a:lnTo>
                  <a:pt x="2751" y="7738"/>
                </a:lnTo>
                <a:lnTo>
                  <a:pt x="2410" y="7859"/>
                </a:lnTo>
                <a:lnTo>
                  <a:pt x="2215" y="7957"/>
                </a:lnTo>
                <a:lnTo>
                  <a:pt x="1996" y="8054"/>
                </a:lnTo>
                <a:lnTo>
                  <a:pt x="1777" y="8200"/>
                </a:lnTo>
                <a:lnTo>
                  <a:pt x="1583" y="8370"/>
                </a:lnTo>
                <a:lnTo>
                  <a:pt x="1510" y="8468"/>
                </a:lnTo>
                <a:lnTo>
                  <a:pt x="1437" y="8565"/>
                </a:lnTo>
                <a:lnTo>
                  <a:pt x="1388" y="8687"/>
                </a:lnTo>
                <a:lnTo>
                  <a:pt x="1364" y="8784"/>
                </a:lnTo>
                <a:lnTo>
                  <a:pt x="1364" y="8881"/>
                </a:lnTo>
                <a:lnTo>
                  <a:pt x="1388" y="9003"/>
                </a:lnTo>
                <a:lnTo>
                  <a:pt x="1437" y="9100"/>
                </a:lnTo>
                <a:lnTo>
                  <a:pt x="1534" y="9222"/>
                </a:lnTo>
                <a:lnTo>
                  <a:pt x="1631" y="9295"/>
                </a:lnTo>
                <a:lnTo>
                  <a:pt x="1729" y="9319"/>
                </a:lnTo>
                <a:lnTo>
                  <a:pt x="1972" y="9392"/>
                </a:lnTo>
                <a:lnTo>
                  <a:pt x="2191" y="9441"/>
                </a:lnTo>
                <a:lnTo>
                  <a:pt x="2361" y="9538"/>
                </a:lnTo>
                <a:lnTo>
                  <a:pt x="2532" y="9660"/>
                </a:lnTo>
                <a:lnTo>
                  <a:pt x="2702" y="9830"/>
                </a:lnTo>
                <a:lnTo>
                  <a:pt x="2872" y="9976"/>
                </a:lnTo>
                <a:lnTo>
                  <a:pt x="3067" y="10074"/>
                </a:lnTo>
                <a:lnTo>
                  <a:pt x="3261" y="10147"/>
                </a:lnTo>
                <a:lnTo>
                  <a:pt x="3456" y="10195"/>
                </a:lnTo>
                <a:lnTo>
                  <a:pt x="3894" y="10293"/>
                </a:lnTo>
                <a:lnTo>
                  <a:pt x="4089" y="10317"/>
                </a:lnTo>
                <a:lnTo>
                  <a:pt x="4308" y="10390"/>
                </a:lnTo>
                <a:lnTo>
                  <a:pt x="4770" y="10536"/>
                </a:lnTo>
                <a:lnTo>
                  <a:pt x="5232" y="10755"/>
                </a:lnTo>
                <a:lnTo>
                  <a:pt x="6108" y="11217"/>
                </a:lnTo>
                <a:lnTo>
                  <a:pt x="6327" y="11339"/>
                </a:lnTo>
                <a:lnTo>
                  <a:pt x="6546" y="11485"/>
                </a:lnTo>
                <a:lnTo>
                  <a:pt x="6717" y="11680"/>
                </a:lnTo>
                <a:lnTo>
                  <a:pt x="6790" y="11777"/>
                </a:lnTo>
                <a:lnTo>
                  <a:pt x="6838" y="11899"/>
                </a:lnTo>
                <a:lnTo>
                  <a:pt x="6887" y="12045"/>
                </a:lnTo>
                <a:lnTo>
                  <a:pt x="6887" y="12191"/>
                </a:lnTo>
                <a:lnTo>
                  <a:pt x="6863" y="12337"/>
                </a:lnTo>
                <a:lnTo>
                  <a:pt x="6838" y="12483"/>
                </a:lnTo>
                <a:lnTo>
                  <a:pt x="6741" y="12750"/>
                </a:lnTo>
                <a:lnTo>
                  <a:pt x="6595" y="13018"/>
                </a:lnTo>
                <a:lnTo>
                  <a:pt x="6473" y="13237"/>
                </a:lnTo>
                <a:lnTo>
                  <a:pt x="6327" y="13456"/>
                </a:lnTo>
                <a:lnTo>
                  <a:pt x="6011" y="13869"/>
                </a:lnTo>
                <a:lnTo>
                  <a:pt x="5695" y="14283"/>
                </a:lnTo>
                <a:lnTo>
                  <a:pt x="5403" y="14697"/>
                </a:lnTo>
                <a:lnTo>
                  <a:pt x="5281" y="14891"/>
                </a:lnTo>
                <a:lnTo>
                  <a:pt x="5184" y="15110"/>
                </a:lnTo>
                <a:lnTo>
                  <a:pt x="5111" y="15329"/>
                </a:lnTo>
                <a:lnTo>
                  <a:pt x="5062" y="15548"/>
                </a:lnTo>
                <a:lnTo>
                  <a:pt x="5062" y="15840"/>
                </a:lnTo>
                <a:lnTo>
                  <a:pt x="5038" y="16011"/>
                </a:lnTo>
                <a:lnTo>
                  <a:pt x="5013" y="16157"/>
                </a:lnTo>
                <a:lnTo>
                  <a:pt x="4916" y="15889"/>
                </a:lnTo>
                <a:lnTo>
                  <a:pt x="4819" y="15621"/>
                </a:lnTo>
                <a:lnTo>
                  <a:pt x="4673" y="15062"/>
                </a:lnTo>
                <a:lnTo>
                  <a:pt x="4551" y="14478"/>
                </a:lnTo>
                <a:lnTo>
                  <a:pt x="4405" y="13918"/>
                </a:lnTo>
                <a:lnTo>
                  <a:pt x="4283" y="13578"/>
                </a:lnTo>
                <a:lnTo>
                  <a:pt x="4162" y="13237"/>
                </a:lnTo>
                <a:lnTo>
                  <a:pt x="3894" y="12580"/>
                </a:lnTo>
                <a:lnTo>
                  <a:pt x="3626" y="11923"/>
                </a:lnTo>
                <a:lnTo>
                  <a:pt x="3359" y="11242"/>
                </a:lnTo>
                <a:lnTo>
                  <a:pt x="3261" y="11023"/>
                </a:lnTo>
                <a:lnTo>
                  <a:pt x="3164" y="10804"/>
                </a:lnTo>
                <a:lnTo>
                  <a:pt x="3067" y="10609"/>
                </a:lnTo>
                <a:lnTo>
                  <a:pt x="2945" y="10414"/>
                </a:lnTo>
                <a:lnTo>
                  <a:pt x="2799" y="10244"/>
                </a:lnTo>
                <a:lnTo>
                  <a:pt x="2629" y="10074"/>
                </a:lnTo>
                <a:lnTo>
                  <a:pt x="2459" y="9903"/>
                </a:lnTo>
                <a:lnTo>
                  <a:pt x="2264" y="9757"/>
                </a:lnTo>
                <a:lnTo>
                  <a:pt x="2045" y="9611"/>
                </a:lnTo>
                <a:lnTo>
                  <a:pt x="1802" y="9465"/>
                </a:lnTo>
                <a:lnTo>
                  <a:pt x="1339" y="9222"/>
                </a:lnTo>
                <a:lnTo>
                  <a:pt x="1218" y="9125"/>
                </a:lnTo>
                <a:lnTo>
                  <a:pt x="1120" y="9052"/>
                </a:lnTo>
                <a:lnTo>
                  <a:pt x="974" y="8857"/>
                </a:lnTo>
                <a:lnTo>
                  <a:pt x="853" y="8662"/>
                </a:lnTo>
                <a:lnTo>
                  <a:pt x="731" y="8419"/>
                </a:lnTo>
                <a:lnTo>
                  <a:pt x="682" y="8346"/>
                </a:lnTo>
                <a:lnTo>
                  <a:pt x="804" y="7786"/>
                </a:lnTo>
                <a:lnTo>
                  <a:pt x="926" y="7227"/>
                </a:lnTo>
                <a:lnTo>
                  <a:pt x="1096" y="6691"/>
                </a:lnTo>
                <a:lnTo>
                  <a:pt x="1315" y="6156"/>
                </a:lnTo>
                <a:lnTo>
                  <a:pt x="1534" y="5621"/>
                </a:lnTo>
                <a:lnTo>
                  <a:pt x="1802" y="5134"/>
                </a:lnTo>
                <a:lnTo>
                  <a:pt x="2069" y="4648"/>
                </a:lnTo>
                <a:lnTo>
                  <a:pt x="2386" y="4185"/>
                </a:lnTo>
                <a:lnTo>
                  <a:pt x="2653" y="3820"/>
                </a:lnTo>
                <a:lnTo>
                  <a:pt x="2945" y="3480"/>
                </a:lnTo>
                <a:lnTo>
                  <a:pt x="3237" y="3626"/>
                </a:lnTo>
                <a:lnTo>
                  <a:pt x="3578" y="3723"/>
                </a:lnTo>
                <a:lnTo>
                  <a:pt x="3894" y="3772"/>
                </a:lnTo>
                <a:lnTo>
                  <a:pt x="4064" y="3772"/>
                </a:lnTo>
                <a:lnTo>
                  <a:pt x="4235" y="3747"/>
                </a:lnTo>
                <a:lnTo>
                  <a:pt x="4381" y="3723"/>
                </a:lnTo>
                <a:lnTo>
                  <a:pt x="4502" y="3674"/>
                </a:lnTo>
                <a:lnTo>
                  <a:pt x="4746" y="3553"/>
                </a:lnTo>
                <a:lnTo>
                  <a:pt x="4989" y="3382"/>
                </a:lnTo>
                <a:lnTo>
                  <a:pt x="5208" y="3212"/>
                </a:lnTo>
                <a:lnTo>
                  <a:pt x="5451" y="3042"/>
                </a:lnTo>
                <a:lnTo>
                  <a:pt x="5646" y="2920"/>
                </a:lnTo>
                <a:lnTo>
                  <a:pt x="5841" y="2823"/>
                </a:lnTo>
                <a:lnTo>
                  <a:pt x="6011" y="2750"/>
                </a:lnTo>
                <a:lnTo>
                  <a:pt x="6084" y="2725"/>
                </a:lnTo>
                <a:close/>
                <a:moveTo>
                  <a:pt x="12240" y="18079"/>
                </a:moveTo>
                <a:lnTo>
                  <a:pt x="12386" y="18128"/>
                </a:lnTo>
                <a:lnTo>
                  <a:pt x="12556" y="18152"/>
                </a:lnTo>
                <a:lnTo>
                  <a:pt x="12289" y="18225"/>
                </a:lnTo>
                <a:lnTo>
                  <a:pt x="12289" y="18152"/>
                </a:lnTo>
                <a:lnTo>
                  <a:pt x="12264" y="18103"/>
                </a:lnTo>
                <a:lnTo>
                  <a:pt x="12240" y="18079"/>
                </a:lnTo>
                <a:close/>
                <a:moveTo>
                  <a:pt x="10245" y="754"/>
                </a:moveTo>
                <a:lnTo>
                  <a:pt x="10804" y="779"/>
                </a:lnTo>
                <a:lnTo>
                  <a:pt x="11315" y="827"/>
                </a:lnTo>
                <a:lnTo>
                  <a:pt x="11534" y="852"/>
                </a:lnTo>
                <a:lnTo>
                  <a:pt x="11753" y="900"/>
                </a:lnTo>
                <a:lnTo>
                  <a:pt x="12216" y="1046"/>
                </a:lnTo>
                <a:lnTo>
                  <a:pt x="12678" y="1241"/>
                </a:lnTo>
                <a:lnTo>
                  <a:pt x="13116" y="1436"/>
                </a:lnTo>
                <a:lnTo>
                  <a:pt x="13578" y="1655"/>
                </a:lnTo>
                <a:lnTo>
                  <a:pt x="13043" y="1874"/>
                </a:lnTo>
                <a:lnTo>
                  <a:pt x="12824" y="1971"/>
                </a:lnTo>
                <a:lnTo>
                  <a:pt x="12629" y="2068"/>
                </a:lnTo>
                <a:lnTo>
                  <a:pt x="12435" y="2190"/>
                </a:lnTo>
                <a:lnTo>
                  <a:pt x="12264" y="2360"/>
                </a:lnTo>
                <a:lnTo>
                  <a:pt x="12240" y="2385"/>
                </a:lnTo>
                <a:lnTo>
                  <a:pt x="12264" y="2409"/>
                </a:lnTo>
                <a:lnTo>
                  <a:pt x="12289" y="2433"/>
                </a:lnTo>
                <a:lnTo>
                  <a:pt x="12532" y="2385"/>
                </a:lnTo>
                <a:lnTo>
                  <a:pt x="12751" y="2312"/>
                </a:lnTo>
                <a:lnTo>
                  <a:pt x="13213" y="2166"/>
                </a:lnTo>
                <a:lnTo>
                  <a:pt x="13603" y="2044"/>
                </a:lnTo>
                <a:lnTo>
                  <a:pt x="13822" y="1995"/>
                </a:lnTo>
                <a:lnTo>
                  <a:pt x="13992" y="1898"/>
                </a:lnTo>
                <a:lnTo>
                  <a:pt x="14162" y="1995"/>
                </a:lnTo>
                <a:lnTo>
                  <a:pt x="14114" y="2020"/>
                </a:lnTo>
                <a:lnTo>
                  <a:pt x="13724" y="2190"/>
                </a:lnTo>
                <a:lnTo>
                  <a:pt x="13311" y="2385"/>
                </a:lnTo>
                <a:lnTo>
                  <a:pt x="13140" y="2482"/>
                </a:lnTo>
                <a:lnTo>
                  <a:pt x="12946" y="2604"/>
                </a:lnTo>
                <a:lnTo>
                  <a:pt x="12775" y="2750"/>
                </a:lnTo>
                <a:lnTo>
                  <a:pt x="12654" y="2896"/>
                </a:lnTo>
                <a:lnTo>
                  <a:pt x="12629" y="2944"/>
                </a:lnTo>
                <a:lnTo>
                  <a:pt x="12654" y="2969"/>
                </a:lnTo>
                <a:lnTo>
                  <a:pt x="12678" y="2969"/>
                </a:lnTo>
                <a:lnTo>
                  <a:pt x="12824" y="2944"/>
                </a:lnTo>
                <a:lnTo>
                  <a:pt x="12994" y="2920"/>
                </a:lnTo>
                <a:lnTo>
                  <a:pt x="13286" y="2823"/>
                </a:lnTo>
                <a:lnTo>
                  <a:pt x="13846" y="2555"/>
                </a:lnTo>
                <a:lnTo>
                  <a:pt x="14211" y="2385"/>
                </a:lnTo>
                <a:lnTo>
                  <a:pt x="14576" y="2263"/>
                </a:lnTo>
                <a:lnTo>
                  <a:pt x="14698" y="2336"/>
                </a:lnTo>
                <a:lnTo>
                  <a:pt x="15014" y="2555"/>
                </a:lnTo>
                <a:lnTo>
                  <a:pt x="14503" y="2798"/>
                </a:lnTo>
                <a:lnTo>
                  <a:pt x="13749" y="3090"/>
                </a:lnTo>
                <a:lnTo>
                  <a:pt x="13359" y="3261"/>
                </a:lnTo>
                <a:lnTo>
                  <a:pt x="12994" y="3455"/>
                </a:lnTo>
                <a:lnTo>
                  <a:pt x="12970" y="3480"/>
                </a:lnTo>
                <a:lnTo>
                  <a:pt x="12970" y="3504"/>
                </a:lnTo>
                <a:lnTo>
                  <a:pt x="12994" y="3528"/>
                </a:lnTo>
                <a:lnTo>
                  <a:pt x="13019" y="3553"/>
                </a:lnTo>
                <a:lnTo>
                  <a:pt x="13213" y="3553"/>
                </a:lnTo>
                <a:lnTo>
                  <a:pt x="13432" y="3528"/>
                </a:lnTo>
                <a:lnTo>
                  <a:pt x="13822" y="3431"/>
                </a:lnTo>
                <a:lnTo>
                  <a:pt x="14235" y="3309"/>
                </a:lnTo>
                <a:lnTo>
                  <a:pt x="14625" y="3163"/>
                </a:lnTo>
                <a:lnTo>
                  <a:pt x="15014" y="3042"/>
                </a:lnTo>
                <a:lnTo>
                  <a:pt x="15452" y="2896"/>
                </a:lnTo>
                <a:lnTo>
                  <a:pt x="15647" y="3066"/>
                </a:lnTo>
                <a:lnTo>
                  <a:pt x="15428" y="3139"/>
                </a:lnTo>
                <a:lnTo>
                  <a:pt x="15209" y="3236"/>
                </a:lnTo>
                <a:lnTo>
                  <a:pt x="14795" y="3431"/>
                </a:lnTo>
                <a:lnTo>
                  <a:pt x="14430" y="3601"/>
                </a:lnTo>
                <a:lnTo>
                  <a:pt x="14138" y="3626"/>
                </a:lnTo>
                <a:lnTo>
                  <a:pt x="13870" y="3650"/>
                </a:lnTo>
                <a:lnTo>
                  <a:pt x="13578" y="3699"/>
                </a:lnTo>
                <a:lnTo>
                  <a:pt x="13311" y="3796"/>
                </a:lnTo>
                <a:lnTo>
                  <a:pt x="13189" y="3869"/>
                </a:lnTo>
                <a:lnTo>
                  <a:pt x="13067" y="3942"/>
                </a:lnTo>
                <a:lnTo>
                  <a:pt x="12970" y="4039"/>
                </a:lnTo>
                <a:lnTo>
                  <a:pt x="12873" y="4137"/>
                </a:lnTo>
                <a:lnTo>
                  <a:pt x="12800" y="4258"/>
                </a:lnTo>
                <a:lnTo>
                  <a:pt x="12727" y="4380"/>
                </a:lnTo>
                <a:lnTo>
                  <a:pt x="12654" y="4648"/>
                </a:lnTo>
                <a:lnTo>
                  <a:pt x="12629" y="4745"/>
                </a:lnTo>
                <a:lnTo>
                  <a:pt x="12629" y="4842"/>
                </a:lnTo>
                <a:lnTo>
                  <a:pt x="12629" y="5013"/>
                </a:lnTo>
                <a:lnTo>
                  <a:pt x="12629" y="5110"/>
                </a:lnTo>
                <a:lnTo>
                  <a:pt x="12605" y="5183"/>
                </a:lnTo>
                <a:lnTo>
                  <a:pt x="12556" y="5280"/>
                </a:lnTo>
                <a:lnTo>
                  <a:pt x="12459" y="5353"/>
                </a:lnTo>
                <a:lnTo>
                  <a:pt x="12240" y="5548"/>
                </a:lnTo>
                <a:lnTo>
                  <a:pt x="12045" y="5767"/>
                </a:lnTo>
                <a:lnTo>
                  <a:pt x="11997" y="5840"/>
                </a:lnTo>
                <a:lnTo>
                  <a:pt x="11972" y="5937"/>
                </a:lnTo>
                <a:lnTo>
                  <a:pt x="11972" y="6010"/>
                </a:lnTo>
                <a:lnTo>
                  <a:pt x="11997" y="6107"/>
                </a:lnTo>
                <a:lnTo>
                  <a:pt x="12045" y="6156"/>
                </a:lnTo>
                <a:lnTo>
                  <a:pt x="12070" y="6156"/>
                </a:lnTo>
                <a:lnTo>
                  <a:pt x="11948" y="6205"/>
                </a:lnTo>
                <a:lnTo>
                  <a:pt x="11534" y="6375"/>
                </a:lnTo>
                <a:lnTo>
                  <a:pt x="11364" y="6497"/>
                </a:lnTo>
                <a:lnTo>
                  <a:pt x="11169" y="6618"/>
                </a:lnTo>
                <a:lnTo>
                  <a:pt x="11048" y="6740"/>
                </a:lnTo>
                <a:lnTo>
                  <a:pt x="10999" y="6862"/>
                </a:lnTo>
                <a:lnTo>
                  <a:pt x="10999" y="6983"/>
                </a:lnTo>
                <a:lnTo>
                  <a:pt x="11048" y="7081"/>
                </a:lnTo>
                <a:lnTo>
                  <a:pt x="11121" y="7178"/>
                </a:lnTo>
                <a:lnTo>
                  <a:pt x="11218" y="7275"/>
                </a:lnTo>
                <a:lnTo>
                  <a:pt x="11364" y="7324"/>
                </a:lnTo>
                <a:lnTo>
                  <a:pt x="11486" y="7373"/>
                </a:lnTo>
                <a:lnTo>
                  <a:pt x="11340" y="7470"/>
                </a:lnTo>
                <a:lnTo>
                  <a:pt x="11194" y="7592"/>
                </a:lnTo>
                <a:lnTo>
                  <a:pt x="11072" y="7738"/>
                </a:lnTo>
                <a:lnTo>
                  <a:pt x="10950" y="7908"/>
                </a:lnTo>
                <a:lnTo>
                  <a:pt x="10853" y="8151"/>
                </a:lnTo>
                <a:lnTo>
                  <a:pt x="10804" y="8419"/>
                </a:lnTo>
                <a:lnTo>
                  <a:pt x="10731" y="8954"/>
                </a:lnTo>
                <a:lnTo>
                  <a:pt x="10683" y="9222"/>
                </a:lnTo>
                <a:lnTo>
                  <a:pt x="10659" y="9514"/>
                </a:lnTo>
                <a:lnTo>
                  <a:pt x="10683" y="9806"/>
                </a:lnTo>
                <a:lnTo>
                  <a:pt x="10707" y="9952"/>
                </a:lnTo>
                <a:lnTo>
                  <a:pt x="10780" y="10074"/>
                </a:lnTo>
                <a:lnTo>
                  <a:pt x="10926" y="10293"/>
                </a:lnTo>
                <a:lnTo>
                  <a:pt x="10999" y="10390"/>
                </a:lnTo>
                <a:lnTo>
                  <a:pt x="11096" y="10463"/>
                </a:lnTo>
                <a:lnTo>
                  <a:pt x="11194" y="10512"/>
                </a:lnTo>
                <a:lnTo>
                  <a:pt x="11315" y="10560"/>
                </a:lnTo>
                <a:lnTo>
                  <a:pt x="11583" y="10633"/>
                </a:lnTo>
                <a:lnTo>
                  <a:pt x="11875" y="10633"/>
                </a:lnTo>
                <a:lnTo>
                  <a:pt x="12191" y="10609"/>
                </a:lnTo>
                <a:lnTo>
                  <a:pt x="12337" y="10633"/>
                </a:lnTo>
                <a:lnTo>
                  <a:pt x="12459" y="10682"/>
                </a:lnTo>
                <a:lnTo>
                  <a:pt x="12556" y="10755"/>
                </a:lnTo>
                <a:lnTo>
                  <a:pt x="12629" y="10852"/>
                </a:lnTo>
                <a:lnTo>
                  <a:pt x="12702" y="10974"/>
                </a:lnTo>
                <a:lnTo>
                  <a:pt x="12751" y="11096"/>
                </a:lnTo>
                <a:lnTo>
                  <a:pt x="12800" y="11363"/>
                </a:lnTo>
                <a:lnTo>
                  <a:pt x="12848" y="11485"/>
                </a:lnTo>
                <a:lnTo>
                  <a:pt x="12897" y="11607"/>
                </a:lnTo>
                <a:lnTo>
                  <a:pt x="12946" y="11728"/>
                </a:lnTo>
                <a:lnTo>
                  <a:pt x="13043" y="11826"/>
                </a:lnTo>
                <a:lnTo>
                  <a:pt x="13165" y="12020"/>
                </a:lnTo>
                <a:lnTo>
                  <a:pt x="13262" y="12215"/>
                </a:lnTo>
                <a:lnTo>
                  <a:pt x="13311" y="12434"/>
                </a:lnTo>
                <a:lnTo>
                  <a:pt x="13311" y="12677"/>
                </a:lnTo>
                <a:lnTo>
                  <a:pt x="13311" y="13091"/>
                </a:lnTo>
                <a:lnTo>
                  <a:pt x="13359" y="13505"/>
                </a:lnTo>
                <a:lnTo>
                  <a:pt x="13408" y="13699"/>
                </a:lnTo>
                <a:lnTo>
                  <a:pt x="13457" y="13894"/>
                </a:lnTo>
                <a:lnTo>
                  <a:pt x="13554" y="14088"/>
                </a:lnTo>
                <a:lnTo>
                  <a:pt x="13651" y="14283"/>
                </a:lnTo>
                <a:lnTo>
                  <a:pt x="13822" y="14526"/>
                </a:lnTo>
                <a:lnTo>
                  <a:pt x="13919" y="14624"/>
                </a:lnTo>
                <a:lnTo>
                  <a:pt x="14016" y="14721"/>
                </a:lnTo>
                <a:lnTo>
                  <a:pt x="14138" y="14794"/>
                </a:lnTo>
                <a:lnTo>
                  <a:pt x="14260" y="14843"/>
                </a:lnTo>
                <a:lnTo>
                  <a:pt x="14406" y="14867"/>
                </a:lnTo>
                <a:lnTo>
                  <a:pt x="14576" y="14843"/>
                </a:lnTo>
                <a:lnTo>
                  <a:pt x="14698" y="14794"/>
                </a:lnTo>
                <a:lnTo>
                  <a:pt x="14819" y="14745"/>
                </a:lnTo>
                <a:lnTo>
                  <a:pt x="14917" y="14648"/>
                </a:lnTo>
                <a:lnTo>
                  <a:pt x="15014" y="14551"/>
                </a:lnTo>
                <a:lnTo>
                  <a:pt x="15355" y="14502"/>
                </a:lnTo>
                <a:lnTo>
                  <a:pt x="15695" y="14429"/>
                </a:lnTo>
                <a:lnTo>
                  <a:pt x="16377" y="14234"/>
                </a:lnTo>
                <a:lnTo>
                  <a:pt x="16717" y="14113"/>
                </a:lnTo>
                <a:lnTo>
                  <a:pt x="17034" y="13967"/>
                </a:lnTo>
                <a:lnTo>
                  <a:pt x="17350" y="13821"/>
                </a:lnTo>
                <a:lnTo>
                  <a:pt x="17691" y="13699"/>
                </a:lnTo>
                <a:lnTo>
                  <a:pt x="17472" y="14113"/>
                </a:lnTo>
                <a:lnTo>
                  <a:pt x="17228" y="14526"/>
                </a:lnTo>
                <a:lnTo>
                  <a:pt x="17107" y="14526"/>
                </a:lnTo>
                <a:lnTo>
                  <a:pt x="16961" y="14551"/>
                </a:lnTo>
                <a:lnTo>
                  <a:pt x="16669" y="14599"/>
                </a:lnTo>
                <a:lnTo>
                  <a:pt x="16231" y="14721"/>
                </a:lnTo>
                <a:lnTo>
                  <a:pt x="15233" y="15013"/>
                </a:lnTo>
                <a:lnTo>
                  <a:pt x="14284" y="15329"/>
                </a:lnTo>
                <a:lnTo>
                  <a:pt x="14260" y="15354"/>
                </a:lnTo>
                <a:lnTo>
                  <a:pt x="14235" y="15378"/>
                </a:lnTo>
                <a:lnTo>
                  <a:pt x="14235" y="15402"/>
                </a:lnTo>
                <a:lnTo>
                  <a:pt x="14284" y="15427"/>
                </a:lnTo>
                <a:lnTo>
                  <a:pt x="14454" y="15451"/>
                </a:lnTo>
                <a:lnTo>
                  <a:pt x="14673" y="15475"/>
                </a:lnTo>
                <a:lnTo>
                  <a:pt x="14868" y="15451"/>
                </a:lnTo>
                <a:lnTo>
                  <a:pt x="15063" y="15427"/>
                </a:lnTo>
                <a:lnTo>
                  <a:pt x="15452" y="15329"/>
                </a:lnTo>
                <a:lnTo>
                  <a:pt x="15841" y="15232"/>
                </a:lnTo>
                <a:lnTo>
                  <a:pt x="16304" y="15110"/>
                </a:lnTo>
                <a:lnTo>
                  <a:pt x="16766" y="14989"/>
                </a:lnTo>
                <a:lnTo>
                  <a:pt x="16936" y="14989"/>
                </a:lnTo>
                <a:lnTo>
                  <a:pt x="16815" y="15159"/>
                </a:lnTo>
                <a:lnTo>
                  <a:pt x="16571" y="15500"/>
                </a:lnTo>
                <a:lnTo>
                  <a:pt x="16231" y="15524"/>
                </a:lnTo>
                <a:lnTo>
                  <a:pt x="15890" y="15573"/>
                </a:lnTo>
                <a:lnTo>
                  <a:pt x="15233" y="15767"/>
                </a:lnTo>
                <a:lnTo>
                  <a:pt x="14381" y="16011"/>
                </a:lnTo>
                <a:lnTo>
                  <a:pt x="13968" y="16132"/>
                </a:lnTo>
                <a:lnTo>
                  <a:pt x="13530" y="16230"/>
                </a:lnTo>
                <a:lnTo>
                  <a:pt x="13505" y="16278"/>
                </a:lnTo>
                <a:lnTo>
                  <a:pt x="13481" y="16303"/>
                </a:lnTo>
                <a:lnTo>
                  <a:pt x="13505" y="16351"/>
                </a:lnTo>
                <a:lnTo>
                  <a:pt x="13554" y="16376"/>
                </a:lnTo>
                <a:lnTo>
                  <a:pt x="13919" y="16351"/>
                </a:lnTo>
                <a:lnTo>
                  <a:pt x="14284" y="16327"/>
                </a:lnTo>
                <a:lnTo>
                  <a:pt x="14625" y="16303"/>
                </a:lnTo>
                <a:lnTo>
                  <a:pt x="14990" y="16230"/>
                </a:lnTo>
                <a:lnTo>
                  <a:pt x="15549" y="16132"/>
                </a:lnTo>
                <a:lnTo>
                  <a:pt x="16133" y="16011"/>
                </a:lnTo>
                <a:lnTo>
                  <a:pt x="15866" y="16278"/>
                </a:lnTo>
                <a:lnTo>
                  <a:pt x="15574" y="16327"/>
                </a:lnTo>
                <a:lnTo>
                  <a:pt x="15282" y="16376"/>
                </a:lnTo>
                <a:lnTo>
                  <a:pt x="14698" y="16473"/>
                </a:lnTo>
                <a:lnTo>
                  <a:pt x="14308" y="16522"/>
                </a:lnTo>
                <a:lnTo>
                  <a:pt x="13943" y="16570"/>
                </a:lnTo>
                <a:lnTo>
                  <a:pt x="13578" y="16668"/>
                </a:lnTo>
                <a:lnTo>
                  <a:pt x="13408" y="16716"/>
                </a:lnTo>
                <a:lnTo>
                  <a:pt x="13238" y="16814"/>
                </a:lnTo>
                <a:lnTo>
                  <a:pt x="13213" y="16814"/>
                </a:lnTo>
                <a:lnTo>
                  <a:pt x="13213" y="16838"/>
                </a:lnTo>
                <a:lnTo>
                  <a:pt x="13238" y="16862"/>
                </a:lnTo>
                <a:lnTo>
                  <a:pt x="13262" y="16887"/>
                </a:lnTo>
                <a:lnTo>
                  <a:pt x="13457" y="16911"/>
                </a:lnTo>
                <a:lnTo>
                  <a:pt x="14065" y="16911"/>
                </a:lnTo>
                <a:lnTo>
                  <a:pt x="14479" y="16887"/>
                </a:lnTo>
                <a:lnTo>
                  <a:pt x="14868" y="16838"/>
                </a:lnTo>
                <a:lnTo>
                  <a:pt x="15282" y="16789"/>
                </a:lnTo>
                <a:lnTo>
                  <a:pt x="15014" y="17008"/>
                </a:lnTo>
                <a:lnTo>
                  <a:pt x="14722" y="17203"/>
                </a:lnTo>
                <a:lnTo>
                  <a:pt x="14552" y="17179"/>
                </a:lnTo>
                <a:lnTo>
                  <a:pt x="14357" y="17154"/>
                </a:lnTo>
                <a:lnTo>
                  <a:pt x="13968" y="17179"/>
                </a:lnTo>
                <a:lnTo>
                  <a:pt x="13603" y="17203"/>
                </a:lnTo>
                <a:lnTo>
                  <a:pt x="13238" y="17227"/>
                </a:lnTo>
                <a:lnTo>
                  <a:pt x="12532" y="17300"/>
                </a:lnTo>
                <a:lnTo>
                  <a:pt x="12483" y="17325"/>
                </a:lnTo>
                <a:lnTo>
                  <a:pt x="12459" y="17373"/>
                </a:lnTo>
                <a:lnTo>
                  <a:pt x="12483" y="17422"/>
                </a:lnTo>
                <a:lnTo>
                  <a:pt x="12532" y="17446"/>
                </a:lnTo>
                <a:lnTo>
                  <a:pt x="13165" y="17519"/>
                </a:lnTo>
                <a:lnTo>
                  <a:pt x="13481" y="17544"/>
                </a:lnTo>
                <a:lnTo>
                  <a:pt x="13797" y="17568"/>
                </a:lnTo>
                <a:lnTo>
                  <a:pt x="14089" y="17592"/>
                </a:lnTo>
                <a:lnTo>
                  <a:pt x="13846" y="17714"/>
                </a:lnTo>
                <a:lnTo>
                  <a:pt x="13530" y="17836"/>
                </a:lnTo>
                <a:lnTo>
                  <a:pt x="13505" y="17811"/>
                </a:lnTo>
                <a:lnTo>
                  <a:pt x="13432" y="17787"/>
                </a:lnTo>
                <a:lnTo>
                  <a:pt x="13335" y="17763"/>
                </a:lnTo>
                <a:lnTo>
                  <a:pt x="13140" y="17763"/>
                </a:lnTo>
                <a:lnTo>
                  <a:pt x="12946" y="17787"/>
                </a:lnTo>
                <a:lnTo>
                  <a:pt x="12751" y="17787"/>
                </a:lnTo>
                <a:lnTo>
                  <a:pt x="12337" y="17763"/>
                </a:lnTo>
                <a:lnTo>
                  <a:pt x="11948" y="17763"/>
                </a:lnTo>
                <a:lnTo>
                  <a:pt x="11899" y="17787"/>
                </a:lnTo>
                <a:lnTo>
                  <a:pt x="11899" y="17836"/>
                </a:lnTo>
                <a:lnTo>
                  <a:pt x="12021" y="17957"/>
                </a:lnTo>
                <a:lnTo>
                  <a:pt x="12167" y="18030"/>
                </a:lnTo>
                <a:lnTo>
                  <a:pt x="11948" y="17982"/>
                </a:lnTo>
                <a:lnTo>
                  <a:pt x="11656" y="17957"/>
                </a:lnTo>
                <a:lnTo>
                  <a:pt x="11534" y="17957"/>
                </a:lnTo>
                <a:lnTo>
                  <a:pt x="11413" y="17982"/>
                </a:lnTo>
                <a:lnTo>
                  <a:pt x="11340" y="18030"/>
                </a:lnTo>
                <a:lnTo>
                  <a:pt x="11340" y="18055"/>
                </a:lnTo>
                <a:lnTo>
                  <a:pt x="11315" y="18103"/>
                </a:lnTo>
                <a:lnTo>
                  <a:pt x="11340" y="18176"/>
                </a:lnTo>
                <a:lnTo>
                  <a:pt x="11388" y="18225"/>
                </a:lnTo>
                <a:lnTo>
                  <a:pt x="11559" y="18298"/>
                </a:lnTo>
                <a:lnTo>
                  <a:pt x="11753" y="18371"/>
                </a:lnTo>
                <a:lnTo>
                  <a:pt x="11510" y="18420"/>
                </a:lnTo>
                <a:lnTo>
                  <a:pt x="11437" y="18347"/>
                </a:lnTo>
                <a:lnTo>
                  <a:pt x="11291" y="18298"/>
                </a:lnTo>
                <a:lnTo>
                  <a:pt x="11121" y="18274"/>
                </a:lnTo>
                <a:lnTo>
                  <a:pt x="10926" y="18298"/>
                </a:lnTo>
                <a:lnTo>
                  <a:pt x="10756" y="18347"/>
                </a:lnTo>
                <a:lnTo>
                  <a:pt x="10731" y="18371"/>
                </a:lnTo>
                <a:lnTo>
                  <a:pt x="10731" y="18395"/>
                </a:lnTo>
                <a:lnTo>
                  <a:pt x="10731" y="18420"/>
                </a:lnTo>
                <a:lnTo>
                  <a:pt x="10756" y="18444"/>
                </a:lnTo>
                <a:lnTo>
                  <a:pt x="11023" y="18541"/>
                </a:lnTo>
                <a:lnTo>
                  <a:pt x="10926" y="18566"/>
                </a:lnTo>
                <a:lnTo>
                  <a:pt x="10877" y="18541"/>
                </a:lnTo>
                <a:lnTo>
                  <a:pt x="10488" y="18541"/>
                </a:lnTo>
                <a:lnTo>
                  <a:pt x="9515" y="18566"/>
                </a:lnTo>
                <a:lnTo>
                  <a:pt x="8396" y="18566"/>
                </a:lnTo>
                <a:lnTo>
                  <a:pt x="7885" y="18517"/>
                </a:lnTo>
                <a:lnTo>
                  <a:pt x="7666" y="18493"/>
                </a:lnTo>
                <a:lnTo>
                  <a:pt x="7471" y="18444"/>
                </a:lnTo>
                <a:lnTo>
                  <a:pt x="7082" y="18322"/>
                </a:lnTo>
                <a:lnTo>
                  <a:pt x="6692" y="18176"/>
                </a:lnTo>
                <a:lnTo>
                  <a:pt x="6303" y="18006"/>
                </a:lnTo>
                <a:lnTo>
                  <a:pt x="5938" y="17836"/>
                </a:lnTo>
                <a:lnTo>
                  <a:pt x="5208" y="17446"/>
                </a:lnTo>
                <a:lnTo>
                  <a:pt x="4527" y="17008"/>
                </a:lnTo>
                <a:lnTo>
                  <a:pt x="4162" y="16765"/>
                </a:lnTo>
                <a:lnTo>
                  <a:pt x="3797" y="16473"/>
                </a:lnTo>
                <a:lnTo>
                  <a:pt x="3456" y="16181"/>
                </a:lnTo>
                <a:lnTo>
                  <a:pt x="3140" y="15865"/>
                </a:lnTo>
                <a:lnTo>
                  <a:pt x="2823" y="15548"/>
                </a:lnTo>
                <a:lnTo>
                  <a:pt x="2532" y="15208"/>
                </a:lnTo>
                <a:lnTo>
                  <a:pt x="2264" y="14843"/>
                </a:lnTo>
                <a:lnTo>
                  <a:pt x="1996" y="14478"/>
                </a:lnTo>
                <a:lnTo>
                  <a:pt x="1753" y="14113"/>
                </a:lnTo>
                <a:lnTo>
                  <a:pt x="1534" y="13699"/>
                </a:lnTo>
                <a:lnTo>
                  <a:pt x="1339" y="13310"/>
                </a:lnTo>
                <a:lnTo>
                  <a:pt x="1169" y="12896"/>
                </a:lnTo>
                <a:lnTo>
                  <a:pt x="999" y="12483"/>
                </a:lnTo>
                <a:lnTo>
                  <a:pt x="877" y="12045"/>
                </a:lnTo>
                <a:lnTo>
                  <a:pt x="755" y="11607"/>
                </a:lnTo>
                <a:lnTo>
                  <a:pt x="682" y="11169"/>
                </a:lnTo>
                <a:lnTo>
                  <a:pt x="609" y="10658"/>
                </a:lnTo>
                <a:lnTo>
                  <a:pt x="561" y="10147"/>
                </a:lnTo>
                <a:lnTo>
                  <a:pt x="561" y="9611"/>
                </a:lnTo>
                <a:lnTo>
                  <a:pt x="585" y="9100"/>
                </a:lnTo>
                <a:lnTo>
                  <a:pt x="780" y="9319"/>
                </a:lnTo>
                <a:lnTo>
                  <a:pt x="974" y="9514"/>
                </a:lnTo>
                <a:lnTo>
                  <a:pt x="1218" y="9684"/>
                </a:lnTo>
                <a:lnTo>
                  <a:pt x="1510" y="9855"/>
                </a:lnTo>
                <a:lnTo>
                  <a:pt x="1777" y="10001"/>
                </a:lnTo>
                <a:lnTo>
                  <a:pt x="2021" y="10171"/>
                </a:lnTo>
                <a:lnTo>
                  <a:pt x="2215" y="10341"/>
                </a:lnTo>
                <a:lnTo>
                  <a:pt x="2410" y="10536"/>
                </a:lnTo>
                <a:lnTo>
                  <a:pt x="2580" y="10731"/>
                </a:lnTo>
                <a:lnTo>
                  <a:pt x="2702" y="10974"/>
                </a:lnTo>
                <a:lnTo>
                  <a:pt x="2848" y="11217"/>
                </a:lnTo>
                <a:lnTo>
                  <a:pt x="2945" y="11509"/>
                </a:lnTo>
                <a:lnTo>
                  <a:pt x="3213" y="12191"/>
                </a:lnTo>
                <a:lnTo>
                  <a:pt x="3480" y="12848"/>
                </a:lnTo>
                <a:lnTo>
                  <a:pt x="3772" y="13529"/>
                </a:lnTo>
                <a:lnTo>
                  <a:pt x="3894" y="13869"/>
                </a:lnTo>
                <a:lnTo>
                  <a:pt x="3991" y="14210"/>
                </a:lnTo>
                <a:lnTo>
                  <a:pt x="4162" y="14843"/>
                </a:lnTo>
                <a:lnTo>
                  <a:pt x="4308" y="15475"/>
                </a:lnTo>
                <a:lnTo>
                  <a:pt x="4405" y="15792"/>
                </a:lnTo>
                <a:lnTo>
                  <a:pt x="4502" y="16108"/>
                </a:lnTo>
                <a:lnTo>
                  <a:pt x="4648" y="16400"/>
                </a:lnTo>
                <a:lnTo>
                  <a:pt x="4819" y="16692"/>
                </a:lnTo>
                <a:lnTo>
                  <a:pt x="4867" y="16765"/>
                </a:lnTo>
                <a:lnTo>
                  <a:pt x="4940" y="16789"/>
                </a:lnTo>
                <a:lnTo>
                  <a:pt x="5038" y="16789"/>
                </a:lnTo>
                <a:lnTo>
                  <a:pt x="5111" y="16765"/>
                </a:lnTo>
                <a:lnTo>
                  <a:pt x="5232" y="16692"/>
                </a:lnTo>
                <a:lnTo>
                  <a:pt x="5305" y="16570"/>
                </a:lnTo>
                <a:lnTo>
                  <a:pt x="5378" y="16473"/>
                </a:lnTo>
                <a:lnTo>
                  <a:pt x="5403" y="16351"/>
                </a:lnTo>
                <a:lnTo>
                  <a:pt x="5451" y="16084"/>
                </a:lnTo>
                <a:lnTo>
                  <a:pt x="5476" y="15816"/>
                </a:lnTo>
                <a:lnTo>
                  <a:pt x="5524" y="15573"/>
                </a:lnTo>
                <a:lnTo>
                  <a:pt x="5573" y="15329"/>
                </a:lnTo>
                <a:lnTo>
                  <a:pt x="5670" y="15110"/>
                </a:lnTo>
                <a:lnTo>
                  <a:pt x="5792" y="14891"/>
                </a:lnTo>
                <a:lnTo>
                  <a:pt x="6035" y="14478"/>
                </a:lnTo>
                <a:lnTo>
                  <a:pt x="6327" y="14064"/>
                </a:lnTo>
                <a:lnTo>
                  <a:pt x="6522" y="13796"/>
                </a:lnTo>
                <a:lnTo>
                  <a:pt x="6741" y="13480"/>
                </a:lnTo>
                <a:lnTo>
                  <a:pt x="6936" y="13164"/>
                </a:lnTo>
                <a:lnTo>
                  <a:pt x="7106" y="12799"/>
                </a:lnTo>
                <a:lnTo>
                  <a:pt x="7155" y="12629"/>
                </a:lnTo>
                <a:lnTo>
                  <a:pt x="7203" y="12458"/>
                </a:lnTo>
                <a:lnTo>
                  <a:pt x="7228" y="12264"/>
                </a:lnTo>
                <a:lnTo>
                  <a:pt x="7228" y="12093"/>
                </a:lnTo>
                <a:lnTo>
                  <a:pt x="7203" y="11923"/>
                </a:lnTo>
                <a:lnTo>
                  <a:pt x="7155" y="11753"/>
                </a:lnTo>
                <a:lnTo>
                  <a:pt x="7082" y="11607"/>
                </a:lnTo>
                <a:lnTo>
                  <a:pt x="6960" y="11436"/>
                </a:lnTo>
                <a:lnTo>
                  <a:pt x="6863" y="11315"/>
                </a:lnTo>
                <a:lnTo>
                  <a:pt x="6717" y="11217"/>
                </a:lnTo>
                <a:lnTo>
                  <a:pt x="6449" y="11023"/>
                </a:lnTo>
                <a:lnTo>
                  <a:pt x="6157" y="10852"/>
                </a:lnTo>
                <a:lnTo>
                  <a:pt x="5865" y="10706"/>
                </a:lnTo>
                <a:lnTo>
                  <a:pt x="5062" y="10341"/>
                </a:lnTo>
                <a:lnTo>
                  <a:pt x="4648" y="10147"/>
                </a:lnTo>
                <a:lnTo>
                  <a:pt x="4235" y="10001"/>
                </a:lnTo>
                <a:lnTo>
                  <a:pt x="3991" y="9952"/>
                </a:lnTo>
                <a:lnTo>
                  <a:pt x="3724" y="9928"/>
                </a:lnTo>
                <a:lnTo>
                  <a:pt x="3456" y="9879"/>
                </a:lnTo>
                <a:lnTo>
                  <a:pt x="3334" y="9830"/>
                </a:lnTo>
                <a:lnTo>
                  <a:pt x="3213" y="9782"/>
                </a:lnTo>
                <a:lnTo>
                  <a:pt x="3042" y="9684"/>
                </a:lnTo>
                <a:lnTo>
                  <a:pt x="2872" y="9538"/>
                </a:lnTo>
                <a:lnTo>
                  <a:pt x="2726" y="9392"/>
                </a:lnTo>
                <a:lnTo>
                  <a:pt x="2580" y="9271"/>
                </a:lnTo>
                <a:lnTo>
                  <a:pt x="2459" y="9173"/>
                </a:lnTo>
                <a:lnTo>
                  <a:pt x="2337" y="9125"/>
                </a:lnTo>
                <a:lnTo>
                  <a:pt x="2069" y="9052"/>
                </a:lnTo>
                <a:lnTo>
                  <a:pt x="1923" y="9027"/>
                </a:lnTo>
                <a:lnTo>
                  <a:pt x="1826" y="8954"/>
                </a:lnTo>
                <a:lnTo>
                  <a:pt x="1777" y="8906"/>
                </a:lnTo>
                <a:lnTo>
                  <a:pt x="1753" y="8808"/>
                </a:lnTo>
                <a:lnTo>
                  <a:pt x="1753" y="8735"/>
                </a:lnTo>
                <a:lnTo>
                  <a:pt x="1777" y="8638"/>
                </a:lnTo>
                <a:lnTo>
                  <a:pt x="1850" y="8541"/>
                </a:lnTo>
                <a:lnTo>
                  <a:pt x="1948" y="8443"/>
                </a:lnTo>
                <a:lnTo>
                  <a:pt x="2069" y="8346"/>
                </a:lnTo>
                <a:lnTo>
                  <a:pt x="2191" y="8273"/>
                </a:lnTo>
                <a:lnTo>
                  <a:pt x="2483" y="8127"/>
                </a:lnTo>
                <a:lnTo>
                  <a:pt x="3091" y="7908"/>
                </a:lnTo>
                <a:lnTo>
                  <a:pt x="3261" y="7835"/>
                </a:lnTo>
                <a:lnTo>
                  <a:pt x="3407" y="7738"/>
                </a:lnTo>
                <a:lnTo>
                  <a:pt x="3675" y="7543"/>
                </a:lnTo>
                <a:lnTo>
                  <a:pt x="3918" y="7300"/>
                </a:lnTo>
                <a:lnTo>
                  <a:pt x="4137" y="7032"/>
                </a:lnTo>
                <a:lnTo>
                  <a:pt x="4429" y="6716"/>
                </a:lnTo>
                <a:lnTo>
                  <a:pt x="4721" y="6448"/>
                </a:lnTo>
                <a:lnTo>
                  <a:pt x="5038" y="6229"/>
                </a:lnTo>
                <a:lnTo>
                  <a:pt x="5208" y="6107"/>
                </a:lnTo>
                <a:lnTo>
                  <a:pt x="5403" y="6010"/>
                </a:lnTo>
                <a:lnTo>
                  <a:pt x="5646" y="5913"/>
                </a:lnTo>
                <a:lnTo>
                  <a:pt x="5889" y="5791"/>
                </a:lnTo>
                <a:lnTo>
                  <a:pt x="5987" y="5718"/>
                </a:lnTo>
                <a:lnTo>
                  <a:pt x="6084" y="5645"/>
                </a:lnTo>
                <a:lnTo>
                  <a:pt x="6157" y="5548"/>
                </a:lnTo>
                <a:lnTo>
                  <a:pt x="6206" y="5426"/>
                </a:lnTo>
                <a:lnTo>
                  <a:pt x="6206" y="5305"/>
                </a:lnTo>
                <a:lnTo>
                  <a:pt x="6181" y="5207"/>
                </a:lnTo>
                <a:lnTo>
                  <a:pt x="6108" y="5086"/>
                </a:lnTo>
                <a:lnTo>
                  <a:pt x="6035" y="5013"/>
                </a:lnTo>
                <a:lnTo>
                  <a:pt x="5841" y="4842"/>
                </a:lnTo>
                <a:lnTo>
                  <a:pt x="5670" y="4721"/>
                </a:lnTo>
                <a:lnTo>
                  <a:pt x="5573" y="4648"/>
                </a:lnTo>
                <a:lnTo>
                  <a:pt x="5330" y="4648"/>
                </a:lnTo>
                <a:lnTo>
                  <a:pt x="5232" y="4672"/>
                </a:lnTo>
                <a:lnTo>
                  <a:pt x="4989" y="4794"/>
                </a:lnTo>
                <a:lnTo>
                  <a:pt x="4794" y="4891"/>
                </a:lnTo>
                <a:lnTo>
                  <a:pt x="4429" y="5013"/>
                </a:lnTo>
                <a:lnTo>
                  <a:pt x="4235" y="5013"/>
                </a:lnTo>
                <a:lnTo>
                  <a:pt x="4113" y="4964"/>
                </a:lnTo>
                <a:lnTo>
                  <a:pt x="3991" y="4915"/>
                </a:lnTo>
                <a:lnTo>
                  <a:pt x="3894" y="4842"/>
                </a:lnTo>
                <a:lnTo>
                  <a:pt x="3870" y="4794"/>
                </a:lnTo>
                <a:lnTo>
                  <a:pt x="3845" y="4745"/>
                </a:lnTo>
                <a:lnTo>
                  <a:pt x="3845" y="4696"/>
                </a:lnTo>
                <a:lnTo>
                  <a:pt x="3870" y="4648"/>
                </a:lnTo>
                <a:lnTo>
                  <a:pt x="3918" y="4599"/>
                </a:lnTo>
                <a:lnTo>
                  <a:pt x="3991" y="4550"/>
                </a:lnTo>
                <a:lnTo>
                  <a:pt x="4113" y="4477"/>
                </a:lnTo>
                <a:lnTo>
                  <a:pt x="4259" y="4429"/>
                </a:lnTo>
                <a:lnTo>
                  <a:pt x="4575" y="4331"/>
                </a:lnTo>
                <a:lnTo>
                  <a:pt x="4770" y="4210"/>
                </a:lnTo>
                <a:lnTo>
                  <a:pt x="4940" y="4112"/>
                </a:lnTo>
                <a:lnTo>
                  <a:pt x="5013" y="4088"/>
                </a:lnTo>
                <a:lnTo>
                  <a:pt x="5111" y="4088"/>
                </a:lnTo>
                <a:lnTo>
                  <a:pt x="5208" y="4112"/>
                </a:lnTo>
                <a:lnTo>
                  <a:pt x="5354" y="4185"/>
                </a:lnTo>
                <a:lnTo>
                  <a:pt x="5646" y="4356"/>
                </a:lnTo>
                <a:lnTo>
                  <a:pt x="5768" y="4453"/>
                </a:lnTo>
                <a:lnTo>
                  <a:pt x="5914" y="4526"/>
                </a:lnTo>
                <a:lnTo>
                  <a:pt x="6060" y="4550"/>
                </a:lnTo>
                <a:lnTo>
                  <a:pt x="6206" y="4550"/>
                </a:lnTo>
                <a:lnTo>
                  <a:pt x="6327" y="4526"/>
                </a:lnTo>
                <a:lnTo>
                  <a:pt x="6425" y="4453"/>
                </a:lnTo>
                <a:lnTo>
                  <a:pt x="6498" y="4356"/>
                </a:lnTo>
                <a:lnTo>
                  <a:pt x="6546" y="4234"/>
                </a:lnTo>
                <a:lnTo>
                  <a:pt x="6571" y="4112"/>
                </a:lnTo>
                <a:lnTo>
                  <a:pt x="6546" y="3966"/>
                </a:lnTo>
                <a:lnTo>
                  <a:pt x="6473" y="3772"/>
                </a:lnTo>
                <a:lnTo>
                  <a:pt x="6400" y="3553"/>
                </a:lnTo>
                <a:lnTo>
                  <a:pt x="6376" y="3504"/>
                </a:lnTo>
                <a:lnTo>
                  <a:pt x="6400" y="3431"/>
                </a:lnTo>
                <a:lnTo>
                  <a:pt x="6449" y="3236"/>
                </a:lnTo>
                <a:lnTo>
                  <a:pt x="6546" y="3066"/>
                </a:lnTo>
                <a:lnTo>
                  <a:pt x="6595" y="2920"/>
                </a:lnTo>
                <a:lnTo>
                  <a:pt x="6619" y="2774"/>
                </a:lnTo>
                <a:lnTo>
                  <a:pt x="6595" y="2628"/>
                </a:lnTo>
                <a:lnTo>
                  <a:pt x="6522" y="2506"/>
                </a:lnTo>
                <a:lnTo>
                  <a:pt x="6400" y="2409"/>
                </a:lnTo>
                <a:lnTo>
                  <a:pt x="6327" y="2360"/>
                </a:lnTo>
                <a:lnTo>
                  <a:pt x="6254" y="2336"/>
                </a:lnTo>
                <a:lnTo>
                  <a:pt x="6157" y="2312"/>
                </a:lnTo>
                <a:lnTo>
                  <a:pt x="6084" y="2312"/>
                </a:lnTo>
                <a:lnTo>
                  <a:pt x="5914" y="2360"/>
                </a:lnTo>
                <a:lnTo>
                  <a:pt x="5719" y="2433"/>
                </a:lnTo>
                <a:lnTo>
                  <a:pt x="5549" y="2531"/>
                </a:lnTo>
                <a:lnTo>
                  <a:pt x="5378" y="2652"/>
                </a:lnTo>
                <a:lnTo>
                  <a:pt x="5135" y="2847"/>
                </a:lnTo>
                <a:lnTo>
                  <a:pt x="4770" y="3115"/>
                </a:lnTo>
                <a:lnTo>
                  <a:pt x="4600" y="3236"/>
                </a:lnTo>
                <a:lnTo>
                  <a:pt x="4405" y="3358"/>
                </a:lnTo>
                <a:lnTo>
                  <a:pt x="4283" y="3407"/>
                </a:lnTo>
                <a:lnTo>
                  <a:pt x="4113" y="3431"/>
                </a:lnTo>
                <a:lnTo>
                  <a:pt x="3967" y="3455"/>
                </a:lnTo>
                <a:lnTo>
                  <a:pt x="3797" y="3431"/>
                </a:lnTo>
                <a:lnTo>
                  <a:pt x="3456" y="3358"/>
                </a:lnTo>
                <a:lnTo>
                  <a:pt x="3140" y="3261"/>
                </a:lnTo>
                <a:lnTo>
                  <a:pt x="3383" y="3017"/>
                </a:lnTo>
                <a:lnTo>
                  <a:pt x="3651" y="2774"/>
                </a:lnTo>
                <a:lnTo>
                  <a:pt x="3918" y="2555"/>
                </a:lnTo>
                <a:lnTo>
                  <a:pt x="4186" y="2336"/>
                </a:lnTo>
                <a:lnTo>
                  <a:pt x="4478" y="2141"/>
                </a:lnTo>
                <a:lnTo>
                  <a:pt x="4770" y="1947"/>
                </a:lnTo>
                <a:lnTo>
                  <a:pt x="5062" y="1776"/>
                </a:lnTo>
                <a:lnTo>
                  <a:pt x="5378" y="1630"/>
                </a:lnTo>
                <a:lnTo>
                  <a:pt x="5719" y="1484"/>
                </a:lnTo>
                <a:lnTo>
                  <a:pt x="6084" y="1363"/>
                </a:lnTo>
                <a:lnTo>
                  <a:pt x="6814" y="1144"/>
                </a:lnTo>
                <a:lnTo>
                  <a:pt x="7544" y="949"/>
                </a:lnTo>
                <a:lnTo>
                  <a:pt x="8298" y="779"/>
                </a:lnTo>
                <a:lnTo>
                  <a:pt x="8323" y="803"/>
                </a:lnTo>
                <a:lnTo>
                  <a:pt x="8736" y="803"/>
                </a:lnTo>
                <a:lnTo>
                  <a:pt x="9685" y="779"/>
                </a:lnTo>
                <a:lnTo>
                  <a:pt x="10245" y="754"/>
                </a:lnTo>
                <a:close/>
                <a:moveTo>
                  <a:pt x="9588" y="0"/>
                </a:moveTo>
                <a:lnTo>
                  <a:pt x="9174" y="24"/>
                </a:lnTo>
                <a:lnTo>
                  <a:pt x="8761" y="122"/>
                </a:lnTo>
                <a:lnTo>
                  <a:pt x="7958" y="292"/>
                </a:lnTo>
                <a:lnTo>
                  <a:pt x="6984" y="511"/>
                </a:lnTo>
                <a:lnTo>
                  <a:pt x="6498" y="657"/>
                </a:lnTo>
                <a:lnTo>
                  <a:pt x="6035" y="779"/>
                </a:lnTo>
                <a:lnTo>
                  <a:pt x="5573" y="949"/>
                </a:lnTo>
                <a:lnTo>
                  <a:pt x="5135" y="1119"/>
                </a:lnTo>
                <a:lnTo>
                  <a:pt x="4721" y="1314"/>
                </a:lnTo>
                <a:lnTo>
                  <a:pt x="4332" y="1557"/>
                </a:lnTo>
                <a:lnTo>
                  <a:pt x="3943" y="1801"/>
                </a:lnTo>
                <a:lnTo>
                  <a:pt x="3578" y="2093"/>
                </a:lnTo>
                <a:lnTo>
                  <a:pt x="3213" y="2385"/>
                </a:lnTo>
                <a:lnTo>
                  <a:pt x="2872" y="2725"/>
                </a:lnTo>
                <a:lnTo>
                  <a:pt x="2580" y="3042"/>
                </a:lnTo>
                <a:lnTo>
                  <a:pt x="2288" y="3358"/>
                </a:lnTo>
                <a:lnTo>
                  <a:pt x="2021" y="3699"/>
                </a:lnTo>
                <a:lnTo>
                  <a:pt x="1777" y="4064"/>
                </a:lnTo>
                <a:lnTo>
                  <a:pt x="1534" y="4429"/>
                </a:lnTo>
                <a:lnTo>
                  <a:pt x="1315" y="4794"/>
                </a:lnTo>
                <a:lnTo>
                  <a:pt x="1120" y="5159"/>
                </a:lnTo>
                <a:lnTo>
                  <a:pt x="926" y="5548"/>
                </a:lnTo>
                <a:lnTo>
                  <a:pt x="780" y="5961"/>
                </a:lnTo>
                <a:lnTo>
                  <a:pt x="609" y="6351"/>
                </a:lnTo>
                <a:lnTo>
                  <a:pt x="488" y="6764"/>
                </a:lnTo>
                <a:lnTo>
                  <a:pt x="366" y="7178"/>
                </a:lnTo>
                <a:lnTo>
                  <a:pt x="269" y="7616"/>
                </a:lnTo>
                <a:lnTo>
                  <a:pt x="196" y="8030"/>
                </a:lnTo>
                <a:lnTo>
                  <a:pt x="123" y="8468"/>
                </a:lnTo>
                <a:lnTo>
                  <a:pt x="74" y="8906"/>
                </a:lnTo>
                <a:lnTo>
                  <a:pt x="25" y="9344"/>
                </a:lnTo>
                <a:lnTo>
                  <a:pt x="1" y="9782"/>
                </a:lnTo>
                <a:lnTo>
                  <a:pt x="25" y="10220"/>
                </a:lnTo>
                <a:lnTo>
                  <a:pt x="50" y="10633"/>
                </a:lnTo>
                <a:lnTo>
                  <a:pt x="98" y="11071"/>
                </a:lnTo>
                <a:lnTo>
                  <a:pt x="171" y="11485"/>
                </a:lnTo>
                <a:lnTo>
                  <a:pt x="244" y="11899"/>
                </a:lnTo>
                <a:lnTo>
                  <a:pt x="366" y="12288"/>
                </a:lnTo>
                <a:lnTo>
                  <a:pt x="488" y="12677"/>
                </a:lnTo>
                <a:lnTo>
                  <a:pt x="634" y="13067"/>
                </a:lnTo>
                <a:lnTo>
                  <a:pt x="804" y="13456"/>
                </a:lnTo>
                <a:lnTo>
                  <a:pt x="974" y="13821"/>
                </a:lnTo>
                <a:lnTo>
                  <a:pt x="1169" y="14186"/>
                </a:lnTo>
                <a:lnTo>
                  <a:pt x="1388" y="14526"/>
                </a:lnTo>
                <a:lnTo>
                  <a:pt x="1607" y="14891"/>
                </a:lnTo>
                <a:lnTo>
                  <a:pt x="1850" y="15208"/>
                </a:lnTo>
                <a:lnTo>
                  <a:pt x="2118" y="15548"/>
                </a:lnTo>
                <a:lnTo>
                  <a:pt x="2386" y="15840"/>
                </a:lnTo>
                <a:lnTo>
                  <a:pt x="2653" y="16157"/>
                </a:lnTo>
                <a:lnTo>
                  <a:pt x="2945" y="16449"/>
                </a:lnTo>
                <a:lnTo>
                  <a:pt x="3261" y="16741"/>
                </a:lnTo>
                <a:lnTo>
                  <a:pt x="3578" y="17008"/>
                </a:lnTo>
                <a:lnTo>
                  <a:pt x="3918" y="17252"/>
                </a:lnTo>
                <a:lnTo>
                  <a:pt x="4259" y="17495"/>
                </a:lnTo>
                <a:lnTo>
                  <a:pt x="4600" y="17738"/>
                </a:lnTo>
                <a:lnTo>
                  <a:pt x="4965" y="17957"/>
                </a:lnTo>
                <a:lnTo>
                  <a:pt x="5330" y="18176"/>
                </a:lnTo>
                <a:lnTo>
                  <a:pt x="5719" y="18371"/>
                </a:lnTo>
                <a:lnTo>
                  <a:pt x="6108" y="18541"/>
                </a:lnTo>
                <a:lnTo>
                  <a:pt x="6498" y="18712"/>
                </a:lnTo>
                <a:lnTo>
                  <a:pt x="6911" y="18858"/>
                </a:lnTo>
                <a:lnTo>
                  <a:pt x="7301" y="19004"/>
                </a:lnTo>
                <a:lnTo>
                  <a:pt x="7860" y="19150"/>
                </a:lnTo>
                <a:lnTo>
                  <a:pt x="8420" y="19271"/>
                </a:lnTo>
                <a:lnTo>
                  <a:pt x="8712" y="19320"/>
                </a:lnTo>
                <a:lnTo>
                  <a:pt x="8980" y="19344"/>
                </a:lnTo>
                <a:lnTo>
                  <a:pt x="9272" y="19344"/>
                </a:lnTo>
                <a:lnTo>
                  <a:pt x="9564" y="19320"/>
                </a:lnTo>
                <a:lnTo>
                  <a:pt x="9637" y="19344"/>
                </a:lnTo>
                <a:lnTo>
                  <a:pt x="10050" y="19296"/>
                </a:lnTo>
                <a:lnTo>
                  <a:pt x="10440" y="19223"/>
                </a:lnTo>
                <a:lnTo>
                  <a:pt x="11267" y="19028"/>
                </a:lnTo>
                <a:lnTo>
                  <a:pt x="12240" y="18809"/>
                </a:lnTo>
                <a:lnTo>
                  <a:pt x="12702" y="18687"/>
                </a:lnTo>
                <a:lnTo>
                  <a:pt x="13189" y="18566"/>
                </a:lnTo>
                <a:lnTo>
                  <a:pt x="13627" y="18395"/>
                </a:lnTo>
                <a:lnTo>
                  <a:pt x="14065" y="18225"/>
                </a:lnTo>
                <a:lnTo>
                  <a:pt x="14479" y="18006"/>
                </a:lnTo>
                <a:lnTo>
                  <a:pt x="14868" y="17787"/>
                </a:lnTo>
                <a:lnTo>
                  <a:pt x="15257" y="17519"/>
                </a:lnTo>
                <a:lnTo>
                  <a:pt x="15622" y="17252"/>
                </a:lnTo>
                <a:lnTo>
                  <a:pt x="15987" y="16960"/>
                </a:lnTo>
                <a:lnTo>
                  <a:pt x="16328" y="16619"/>
                </a:lnTo>
                <a:lnTo>
                  <a:pt x="16425" y="16522"/>
                </a:lnTo>
                <a:lnTo>
                  <a:pt x="16450" y="16522"/>
                </a:lnTo>
                <a:lnTo>
                  <a:pt x="16474" y="16473"/>
                </a:lnTo>
                <a:lnTo>
                  <a:pt x="16498" y="16449"/>
                </a:lnTo>
                <a:lnTo>
                  <a:pt x="16985" y="15913"/>
                </a:lnTo>
                <a:lnTo>
                  <a:pt x="17399" y="15354"/>
                </a:lnTo>
                <a:lnTo>
                  <a:pt x="17788" y="14745"/>
                </a:lnTo>
                <a:lnTo>
                  <a:pt x="18104" y="14137"/>
                </a:lnTo>
                <a:lnTo>
                  <a:pt x="18396" y="13505"/>
                </a:lnTo>
                <a:lnTo>
                  <a:pt x="18640" y="12823"/>
                </a:lnTo>
                <a:lnTo>
                  <a:pt x="18834" y="12166"/>
                </a:lnTo>
                <a:lnTo>
                  <a:pt x="19004" y="11461"/>
                </a:lnTo>
                <a:lnTo>
                  <a:pt x="19029" y="11412"/>
                </a:lnTo>
                <a:lnTo>
                  <a:pt x="19053" y="11339"/>
                </a:lnTo>
                <a:lnTo>
                  <a:pt x="19053" y="11290"/>
                </a:lnTo>
                <a:lnTo>
                  <a:pt x="19029" y="11217"/>
                </a:lnTo>
                <a:lnTo>
                  <a:pt x="19150" y="10439"/>
                </a:lnTo>
                <a:lnTo>
                  <a:pt x="19199" y="9903"/>
                </a:lnTo>
                <a:lnTo>
                  <a:pt x="19199" y="9344"/>
                </a:lnTo>
                <a:lnTo>
                  <a:pt x="19175" y="8833"/>
                </a:lnTo>
                <a:lnTo>
                  <a:pt x="19126" y="8297"/>
                </a:lnTo>
                <a:lnTo>
                  <a:pt x="19150" y="8224"/>
                </a:lnTo>
                <a:lnTo>
                  <a:pt x="19150" y="8151"/>
                </a:lnTo>
                <a:lnTo>
                  <a:pt x="19126" y="8078"/>
                </a:lnTo>
                <a:lnTo>
                  <a:pt x="19077" y="8005"/>
                </a:lnTo>
                <a:lnTo>
                  <a:pt x="19004" y="7616"/>
                </a:lnTo>
                <a:lnTo>
                  <a:pt x="18907" y="7227"/>
                </a:lnTo>
                <a:lnTo>
                  <a:pt x="18785" y="6862"/>
                </a:lnTo>
                <a:lnTo>
                  <a:pt x="18664" y="6472"/>
                </a:lnTo>
                <a:lnTo>
                  <a:pt x="18518" y="6107"/>
                </a:lnTo>
                <a:lnTo>
                  <a:pt x="18348" y="5767"/>
                </a:lnTo>
                <a:lnTo>
                  <a:pt x="18177" y="5402"/>
                </a:lnTo>
                <a:lnTo>
                  <a:pt x="17983" y="5061"/>
                </a:lnTo>
                <a:lnTo>
                  <a:pt x="17764" y="4721"/>
                </a:lnTo>
                <a:lnTo>
                  <a:pt x="17545" y="4404"/>
                </a:lnTo>
                <a:lnTo>
                  <a:pt x="17326" y="4088"/>
                </a:lnTo>
                <a:lnTo>
                  <a:pt x="17082" y="3772"/>
                </a:lnTo>
                <a:lnTo>
                  <a:pt x="16815" y="3480"/>
                </a:lnTo>
                <a:lnTo>
                  <a:pt x="16547" y="3188"/>
                </a:lnTo>
                <a:lnTo>
                  <a:pt x="16255" y="2896"/>
                </a:lnTo>
                <a:lnTo>
                  <a:pt x="15963" y="2628"/>
                </a:lnTo>
                <a:lnTo>
                  <a:pt x="16036" y="2579"/>
                </a:lnTo>
                <a:lnTo>
                  <a:pt x="16060" y="2555"/>
                </a:lnTo>
                <a:lnTo>
                  <a:pt x="16085" y="2506"/>
                </a:lnTo>
                <a:lnTo>
                  <a:pt x="16060" y="2433"/>
                </a:lnTo>
                <a:lnTo>
                  <a:pt x="16012" y="2360"/>
                </a:lnTo>
                <a:lnTo>
                  <a:pt x="15939" y="2336"/>
                </a:lnTo>
                <a:lnTo>
                  <a:pt x="15793" y="2336"/>
                </a:lnTo>
                <a:lnTo>
                  <a:pt x="15647" y="2360"/>
                </a:lnTo>
                <a:lnTo>
                  <a:pt x="15209" y="2020"/>
                </a:lnTo>
                <a:lnTo>
                  <a:pt x="15257" y="1947"/>
                </a:lnTo>
                <a:lnTo>
                  <a:pt x="15282" y="1898"/>
                </a:lnTo>
                <a:lnTo>
                  <a:pt x="15282" y="1849"/>
                </a:lnTo>
                <a:lnTo>
                  <a:pt x="15257" y="1825"/>
                </a:lnTo>
                <a:lnTo>
                  <a:pt x="15160" y="1776"/>
                </a:lnTo>
                <a:lnTo>
                  <a:pt x="15063" y="1752"/>
                </a:lnTo>
                <a:lnTo>
                  <a:pt x="14844" y="1752"/>
                </a:lnTo>
                <a:lnTo>
                  <a:pt x="14162" y="1338"/>
                </a:lnTo>
                <a:lnTo>
                  <a:pt x="13432" y="949"/>
                </a:lnTo>
                <a:lnTo>
                  <a:pt x="13067" y="779"/>
                </a:lnTo>
                <a:lnTo>
                  <a:pt x="12678" y="608"/>
                </a:lnTo>
                <a:lnTo>
                  <a:pt x="12289" y="462"/>
                </a:lnTo>
                <a:lnTo>
                  <a:pt x="11899" y="341"/>
                </a:lnTo>
                <a:lnTo>
                  <a:pt x="11364" y="170"/>
                </a:lnTo>
                <a:lnTo>
                  <a:pt x="10780" y="73"/>
                </a:lnTo>
                <a:lnTo>
                  <a:pt x="10513" y="24"/>
                </a:lnTo>
                <a:lnTo>
                  <a:pt x="10221" y="0"/>
                </a:lnTo>
                <a:lnTo>
                  <a:pt x="9929" y="0"/>
                </a:lnTo>
                <a:lnTo>
                  <a:pt x="9637" y="24"/>
                </a:lnTo>
                <a:lnTo>
                  <a:pt x="9588" y="0"/>
                </a:lnTo>
                <a:close/>
              </a:path>
            </a:pathLst>
          </a:custGeom>
          <a:solidFill>
            <a:srgbClr val="419797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lIns="121900" tIns="121900" rIns="121900" bIns="121900" anchor="ctr" anchorCtr="0">
            <a:noAutofit/>
          </a:bodyPr>
          <a:lstStyle/>
          <a:p>
            <a:pPr algn="ctr" defTabSz="1219170">
              <a:defRPr/>
            </a:pPr>
            <a:endParaRPr sz="22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33557942-590D-4C29-BE24-8B27100C4533}"/>
              </a:ext>
            </a:extLst>
          </p:cNvPr>
          <p:cNvSpPr/>
          <p:nvPr/>
        </p:nvSpPr>
        <p:spPr>
          <a:xfrm>
            <a:off x="2004975" y="5111134"/>
            <a:ext cx="12971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/>
            <a:r>
              <a:rPr lang="pt-PT" sz="2400" kern="0" dirty="0">
                <a:solidFill>
                  <a:srgbClr val="000000"/>
                </a:solidFill>
                <a:latin typeface="Sniglet"/>
                <a:cs typeface="Arial"/>
                <a:sym typeface="Sniglet"/>
              </a:rPr>
              <a:t>Website</a:t>
            </a:r>
            <a:endParaRPr lang="pt-PT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A738C8BC-928A-4218-8063-40DEE8A30C83}"/>
              </a:ext>
            </a:extLst>
          </p:cNvPr>
          <p:cNvSpPr/>
          <p:nvPr/>
        </p:nvSpPr>
        <p:spPr>
          <a:xfrm>
            <a:off x="5327200" y="5111134"/>
            <a:ext cx="1537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/>
            <a:r>
              <a:rPr lang="pt-PT" sz="2400" kern="0" dirty="0">
                <a:solidFill>
                  <a:srgbClr val="000000"/>
                </a:solidFill>
                <a:latin typeface="Sniglet"/>
                <a:cs typeface="Arial"/>
                <a:sym typeface="Sniglet"/>
              </a:rPr>
              <a:t>Facebook</a:t>
            </a:r>
            <a:endParaRPr lang="pt-PT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054D7A6C-6624-472F-8369-644C78B7CC2A}"/>
              </a:ext>
            </a:extLst>
          </p:cNvPr>
          <p:cNvSpPr/>
          <p:nvPr/>
        </p:nvSpPr>
        <p:spPr>
          <a:xfrm>
            <a:off x="8827290" y="5111134"/>
            <a:ext cx="13324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/>
            <a:r>
              <a:rPr lang="pt-PT" sz="2400" kern="0" dirty="0">
                <a:solidFill>
                  <a:srgbClr val="000000"/>
                </a:solidFill>
                <a:latin typeface="Sniglet"/>
                <a:cs typeface="Arial"/>
                <a:sym typeface="Sniglet"/>
              </a:rPr>
              <a:t>Youtube</a:t>
            </a:r>
            <a:endParaRPr lang="pt-PT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20D936BB-2003-4525-9F24-749C5B55811E}"/>
              </a:ext>
            </a:extLst>
          </p:cNvPr>
          <p:cNvSpPr/>
          <p:nvPr/>
        </p:nvSpPr>
        <p:spPr>
          <a:xfrm>
            <a:off x="1848385" y="5587014"/>
            <a:ext cx="1595309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/>
            <a:r>
              <a:rPr lang="pt-PT" sz="1467" kern="0" dirty="0">
                <a:solidFill>
                  <a:srgbClr val="000000"/>
                </a:solidFill>
                <a:latin typeface="Sniglet"/>
                <a:cs typeface="Arial"/>
                <a:sym typeface="Sniglet"/>
              </a:rPr>
              <a:t>internetsegura.pt</a:t>
            </a:r>
            <a:endParaRPr lang="pt-PT" sz="13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0834C4EC-DD86-4CB0-9865-5D9142A2B41C}"/>
              </a:ext>
            </a:extLst>
          </p:cNvPr>
          <p:cNvSpPr/>
          <p:nvPr/>
        </p:nvSpPr>
        <p:spPr>
          <a:xfrm>
            <a:off x="4655731" y="5587014"/>
            <a:ext cx="2820003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/>
            <a:r>
              <a:rPr lang="pt-PT" sz="1467" kern="0" dirty="0">
                <a:solidFill>
                  <a:srgbClr val="000000"/>
                </a:solidFill>
                <a:latin typeface="Sniglet"/>
                <a:cs typeface="Arial"/>
                <a:sym typeface="Sniglet"/>
              </a:rPr>
              <a:t>facebook.com/internetsegura.pt</a:t>
            </a:r>
            <a:endParaRPr lang="pt-PT" sz="13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F5DBEA51-AB95-48E7-970A-FEE7E81CA05C}"/>
              </a:ext>
            </a:extLst>
          </p:cNvPr>
          <p:cNvSpPr/>
          <p:nvPr/>
        </p:nvSpPr>
        <p:spPr>
          <a:xfrm>
            <a:off x="8107482" y="5587014"/>
            <a:ext cx="2755883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/>
            <a:r>
              <a:rPr lang="pt-PT" sz="1467" kern="0" dirty="0">
                <a:solidFill>
                  <a:srgbClr val="000000"/>
                </a:solidFill>
                <a:latin typeface="Sniglet"/>
                <a:cs typeface="Arial"/>
                <a:sym typeface="Sniglet"/>
              </a:rPr>
              <a:t>youtube.com/</a:t>
            </a:r>
            <a:r>
              <a:rPr lang="pt-PT" sz="1467" kern="0" dirty="0" err="1">
                <a:solidFill>
                  <a:srgbClr val="000000"/>
                </a:solidFill>
                <a:latin typeface="Sniglet"/>
                <a:cs typeface="Arial"/>
                <a:sym typeface="Sniglet"/>
              </a:rPr>
              <a:t>PTinternetsegura</a:t>
            </a:r>
            <a:endParaRPr lang="pt-PT" sz="13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225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05EE90-3096-431A-9AEA-B5600F0A9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72043">
            <a:off x="1528207" y="443685"/>
            <a:ext cx="9373171" cy="1013517"/>
          </a:xfrm>
        </p:spPr>
        <p:txBody>
          <a:bodyPr/>
          <a:lstStyle/>
          <a:p>
            <a:pPr algn="ctr"/>
            <a:r>
              <a:rPr lang="pt-PT" dirty="0">
                <a:solidFill>
                  <a:schemeClr val="bg1"/>
                </a:solidFill>
              </a:rPr>
              <a:t>Conheça alguns dos Melhores trabalhos </a:t>
            </a:r>
            <a:br>
              <a:rPr lang="pt-PT" dirty="0"/>
            </a:br>
            <a:r>
              <a:rPr lang="pt-PT" dirty="0"/>
              <a:t>Do passatempo “aceita o Desafio 2018!”</a:t>
            </a:r>
          </a:p>
        </p:txBody>
      </p:sp>
      <p:pic>
        <p:nvPicPr>
          <p:cNvPr id="32" name="Imagem 31" descr="Participação de Luísa Custódio">
            <a:hlinkClick r:id="rId2"/>
            <a:extLst>
              <a:ext uri="{FF2B5EF4-FFF2-40B4-BE49-F238E27FC236}">
                <a16:creationId xmlns:a16="http://schemas.microsoft.com/office/drawing/2014/main" id="{FF260A0F-C45C-43EA-84F8-49E99538E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272" y="3494432"/>
            <a:ext cx="1544453" cy="1536325"/>
          </a:xfrm>
          <a:prstGeom prst="rect">
            <a:avLst/>
          </a:prstGeom>
        </p:spPr>
      </p:pic>
      <p:pic>
        <p:nvPicPr>
          <p:cNvPr id="66" name="Imagem 65" descr="Participação de Beatriz Garcês">
            <a:hlinkClick r:id="rId4"/>
            <a:extLst>
              <a:ext uri="{FF2B5EF4-FFF2-40B4-BE49-F238E27FC236}">
                <a16:creationId xmlns:a16="http://schemas.microsoft.com/office/drawing/2014/main" id="{9962F1DA-2348-4AEB-B8A1-884FD3749F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4800" y="1827243"/>
            <a:ext cx="1536325" cy="1536325"/>
          </a:xfrm>
          <a:prstGeom prst="rect">
            <a:avLst/>
          </a:prstGeom>
        </p:spPr>
      </p:pic>
      <p:pic>
        <p:nvPicPr>
          <p:cNvPr id="67" name="Imagem 66" descr="Participação de Lara Magalhães">
            <a:hlinkClick r:id="rId6"/>
            <a:extLst>
              <a:ext uri="{FF2B5EF4-FFF2-40B4-BE49-F238E27FC236}">
                <a16:creationId xmlns:a16="http://schemas.microsoft.com/office/drawing/2014/main" id="{42788356-EA42-44C2-88D1-DE6F6909CB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950" y="3494432"/>
            <a:ext cx="1536325" cy="1536325"/>
          </a:xfrm>
          <a:prstGeom prst="rect">
            <a:avLst/>
          </a:prstGeom>
        </p:spPr>
      </p:pic>
      <p:pic>
        <p:nvPicPr>
          <p:cNvPr id="68" name="Imagem 67" descr="Participação de Márcio Santiago">
            <a:hlinkClick r:id="rId8"/>
            <a:extLst>
              <a:ext uri="{FF2B5EF4-FFF2-40B4-BE49-F238E27FC236}">
                <a16:creationId xmlns:a16="http://schemas.microsoft.com/office/drawing/2014/main" id="{852EA8C9-2214-463E-A8AE-F740FB756B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5498" y="3494432"/>
            <a:ext cx="1536325" cy="1536325"/>
          </a:xfrm>
          <a:prstGeom prst="rect">
            <a:avLst/>
          </a:prstGeom>
        </p:spPr>
      </p:pic>
      <p:pic>
        <p:nvPicPr>
          <p:cNvPr id="69" name="Imagem 68" descr="Participação de Carolina Mira">
            <a:hlinkClick r:id="rId10"/>
            <a:extLst>
              <a:ext uri="{FF2B5EF4-FFF2-40B4-BE49-F238E27FC236}">
                <a16:creationId xmlns:a16="http://schemas.microsoft.com/office/drawing/2014/main" id="{6E80AFFA-8CD1-4F17-B9D3-06A257F1D1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3523" y="1827243"/>
            <a:ext cx="1536325" cy="1536325"/>
          </a:xfrm>
          <a:prstGeom prst="rect">
            <a:avLst/>
          </a:prstGeom>
        </p:spPr>
      </p:pic>
      <p:pic>
        <p:nvPicPr>
          <p:cNvPr id="70" name="Imagem 69" descr="Participação de Anastasia Sirbu">
            <a:hlinkClick r:id="rId12"/>
            <a:extLst>
              <a:ext uri="{FF2B5EF4-FFF2-40B4-BE49-F238E27FC236}">
                <a16:creationId xmlns:a16="http://schemas.microsoft.com/office/drawing/2014/main" id="{D3A70B1F-6EAD-4AEF-8049-0507A7DD345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7950" y="1827243"/>
            <a:ext cx="1544453" cy="1536325"/>
          </a:xfrm>
          <a:prstGeom prst="rect">
            <a:avLst/>
          </a:prstGeom>
        </p:spPr>
      </p:pic>
      <p:pic>
        <p:nvPicPr>
          <p:cNvPr id="71" name="Imagem 70" descr="Participação de Luís Farias">
            <a:hlinkClick r:id="rId14"/>
            <a:extLst>
              <a:ext uri="{FF2B5EF4-FFF2-40B4-BE49-F238E27FC236}">
                <a16:creationId xmlns:a16="http://schemas.microsoft.com/office/drawing/2014/main" id="{FE368780-7D06-404F-91B4-CF64BF22291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95047" y="3494432"/>
            <a:ext cx="1544453" cy="1536325"/>
          </a:xfrm>
          <a:prstGeom prst="rect">
            <a:avLst/>
          </a:prstGeom>
        </p:spPr>
      </p:pic>
      <p:pic>
        <p:nvPicPr>
          <p:cNvPr id="72" name="Imagem 71" descr="Participação de Francisco Laranjeiro">
            <a:hlinkClick r:id="rId16"/>
            <a:extLst>
              <a:ext uri="{FF2B5EF4-FFF2-40B4-BE49-F238E27FC236}">
                <a16:creationId xmlns:a16="http://schemas.microsoft.com/office/drawing/2014/main" id="{478EF0D5-1DA6-4E29-B8F8-7D761E9AC80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62246" y="1827243"/>
            <a:ext cx="1536325" cy="1536325"/>
          </a:xfrm>
          <a:prstGeom prst="rect">
            <a:avLst/>
          </a:prstGeom>
        </p:spPr>
      </p:pic>
      <p:pic>
        <p:nvPicPr>
          <p:cNvPr id="73" name="Imagem 72" descr="Participação de Francisco Mesquita">
            <a:hlinkClick r:id="rId18"/>
            <a:extLst>
              <a:ext uri="{FF2B5EF4-FFF2-40B4-BE49-F238E27FC236}">
                <a16:creationId xmlns:a16="http://schemas.microsoft.com/office/drawing/2014/main" id="{247CCA10-EC6C-4268-8CD2-5E1D1884F93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40968" y="1827243"/>
            <a:ext cx="1536325" cy="1536325"/>
          </a:xfrm>
          <a:prstGeom prst="rect">
            <a:avLst/>
          </a:prstGeom>
        </p:spPr>
      </p:pic>
      <p:pic>
        <p:nvPicPr>
          <p:cNvPr id="74" name="Imagem 73" descr="Participação de Jéssica Magalhães">
            <a:hlinkClick r:id="rId20"/>
            <a:extLst>
              <a:ext uri="{FF2B5EF4-FFF2-40B4-BE49-F238E27FC236}">
                <a16:creationId xmlns:a16="http://schemas.microsoft.com/office/drawing/2014/main" id="{1F27DEAE-6587-4B48-97E6-8F77E6274B0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19694" y="1827243"/>
            <a:ext cx="1536325" cy="1536325"/>
          </a:xfrm>
          <a:prstGeom prst="rect">
            <a:avLst/>
          </a:prstGeom>
        </p:spPr>
      </p:pic>
      <p:pic>
        <p:nvPicPr>
          <p:cNvPr id="76" name="Imagem 75" descr="Participação de Marta Diogo">
            <a:hlinkClick r:id="rId22"/>
            <a:extLst>
              <a:ext uri="{FF2B5EF4-FFF2-40B4-BE49-F238E27FC236}">
                <a16:creationId xmlns:a16="http://schemas.microsoft.com/office/drawing/2014/main" id="{759D40AC-D086-485A-8F66-A5B6ED83B69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742595" y="3494432"/>
            <a:ext cx="1536325" cy="1536325"/>
          </a:xfrm>
          <a:prstGeom prst="rect">
            <a:avLst/>
          </a:prstGeom>
        </p:spPr>
      </p:pic>
      <p:pic>
        <p:nvPicPr>
          <p:cNvPr id="77" name="Imagem 76" descr="Participação de Raquel Clemente">
            <a:hlinkClick r:id="rId24"/>
            <a:extLst>
              <a:ext uri="{FF2B5EF4-FFF2-40B4-BE49-F238E27FC236}">
                <a16:creationId xmlns:a16="http://schemas.microsoft.com/office/drawing/2014/main" id="{16F7AA06-2DF5-4C02-BB2B-25279E7F0AA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419694" y="3494432"/>
            <a:ext cx="1536325" cy="1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7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ctrTitle" idx="4294967295"/>
          </p:nvPr>
        </p:nvSpPr>
        <p:spPr>
          <a:xfrm>
            <a:off x="508000" y="3294867"/>
            <a:ext cx="6369600" cy="15464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r>
              <a:rPr lang="pt-PT" sz="12800" dirty="0">
                <a:solidFill>
                  <a:srgbClr val="FFC000"/>
                </a:solidFill>
              </a:rPr>
              <a:t>Obrigado</a:t>
            </a:r>
            <a:r>
              <a:rPr lang="en" sz="12800" dirty="0">
                <a:solidFill>
                  <a:srgbClr val="FFC000"/>
                </a:solidFill>
              </a:rPr>
              <a:t>!</a:t>
            </a:r>
          </a:p>
        </p:txBody>
      </p:sp>
      <p:sp>
        <p:nvSpPr>
          <p:cNvPr id="247" name="Shape 247"/>
          <p:cNvSpPr txBox="1">
            <a:spLocks noGrp="1"/>
          </p:cNvSpPr>
          <p:nvPr>
            <p:ph type="subTitle" idx="4294967295"/>
          </p:nvPr>
        </p:nvSpPr>
        <p:spPr>
          <a:xfrm>
            <a:off x="508000" y="4395825"/>
            <a:ext cx="11176000" cy="909601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pt-PT" sz="2400" b="1" dirty="0">
                <a:solidFill>
                  <a:srgbClr val="FFFFFF"/>
                </a:solidFill>
              </a:rPr>
              <a:t>Alguma questão</a:t>
            </a:r>
            <a:r>
              <a:rPr lang="en" sz="2400" b="1" dirty="0">
                <a:solidFill>
                  <a:srgbClr val="FFFFFF"/>
                </a:solidFill>
              </a:rPr>
              <a:t>?</a:t>
            </a:r>
          </a:p>
          <a:p>
            <a:pPr>
              <a:spcBef>
                <a:spcPts val="0"/>
              </a:spcBef>
              <a:buSzPct val="61111"/>
              <a:buNone/>
            </a:pPr>
            <a:r>
              <a:rPr lang="pt-PT" sz="2400" dirty="0">
                <a:solidFill>
                  <a:srgbClr val="FFFFFF"/>
                </a:solidFill>
              </a:rPr>
              <a:t>Fale connosco em </a:t>
            </a:r>
            <a:r>
              <a:rPr lang="pt-PT" sz="2400" dirty="0">
                <a:solidFill>
                  <a:srgbClr val="00B0F0"/>
                </a:solidFill>
              </a:rPr>
              <a:t>internetsegura@fct.pt</a:t>
            </a:r>
          </a:p>
        </p:txBody>
      </p:sp>
      <p:sp>
        <p:nvSpPr>
          <p:cNvPr id="248" name="Shape 248"/>
          <p:cNvSpPr/>
          <p:nvPr/>
        </p:nvSpPr>
        <p:spPr>
          <a:xfrm>
            <a:off x="6781181" y="417735"/>
            <a:ext cx="1855672" cy="1948000"/>
          </a:xfrm>
          <a:prstGeom prst="wedgeEllipseCallout">
            <a:avLst>
              <a:gd name="adj1" fmla="val -95109"/>
              <a:gd name="adj2" fmla="val 69208"/>
            </a:avLst>
          </a:pr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defTabSz="1219170"/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ECBB3D1-DA8E-4016-8099-0706A71DF8AB}"/>
              </a:ext>
            </a:extLst>
          </p:cNvPr>
          <p:cNvSpPr/>
          <p:nvPr/>
        </p:nvSpPr>
        <p:spPr>
          <a:xfrm rot="20845343">
            <a:off x="6771101" y="426331"/>
            <a:ext cx="1875835" cy="1791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  <a:buSzPct val="25000"/>
            </a:pPr>
            <a:r>
              <a:rPr lang="en" sz="9600" kern="0" dirty="0">
                <a:solidFill>
                  <a:srgbClr val="57A7B5"/>
                </a:solidFill>
                <a:latin typeface="Arial"/>
                <a:cs typeface="Arial"/>
                <a:sym typeface="Arial"/>
              </a:rPr>
              <a:t>😉</a:t>
            </a:r>
          </a:p>
        </p:txBody>
      </p:sp>
      <p:pic>
        <p:nvPicPr>
          <p:cNvPr id="4" name="Imagem 3" descr="Imagem de um formulário com o titulo &quot;Ajude-nos a melhorar! Avalie este recurso!&quot; ">
            <a:hlinkClick r:id="rId3"/>
            <a:extLst>
              <a:ext uri="{FF2B5EF4-FFF2-40B4-BE49-F238E27FC236}">
                <a16:creationId xmlns:a16="http://schemas.microsoft.com/office/drawing/2014/main" id="{787BA500-280E-4473-A579-5E32E7763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62564">
            <a:off x="8361792" y="2347102"/>
            <a:ext cx="3584112" cy="3441933"/>
          </a:xfrm>
          <a:prstGeom prst="rect">
            <a:avLst/>
          </a:prstGeom>
        </p:spPr>
      </p:pic>
      <p:pic>
        <p:nvPicPr>
          <p:cNvPr id="6" name="Imagem 5" descr="Logotipo Internet Segura">
            <a:hlinkClick r:id="rId5"/>
            <a:extLst>
              <a:ext uri="{FF2B5EF4-FFF2-40B4-BE49-F238E27FC236}">
                <a16:creationId xmlns:a16="http://schemas.microsoft.com/office/drawing/2014/main" id="{790AE8A4-3175-435F-A868-F4B68D0E05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0704" y="180210"/>
            <a:ext cx="2868704" cy="1211525"/>
          </a:xfrm>
          <a:prstGeom prst="roundRect">
            <a:avLst>
              <a:gd name="adj" fmla="val 17095"/>
            </a:avLst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94B4E872-2454-4D6B-8A9F-E0B3E49646CA}"/>
              </a:ext>
            </a:extLst>
          </p:cNvPr>
          <p:cNvSpPr/>
          <p:nvPr/>
        </p:nvSpPr>
        <p:spPr>
          <a:xfrm>
            <a:off x="508000" y="5538233"/>
            <a:ext cx="6096000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  <a:buSzPct val="61111"/>
            </a:pPr>
            <a:r>
              <a:rPr lang="pt-PT" sz="1867" kern="0" dirty="0">
                <a:solidFill>
                  <a:srgbClr val="5E5E5F"/>
                </a:solidFill>
                <a:latin typeface="Sniglet"/>
                <a:cs typeface="Arial"/>
                <a:sym typeface="Sniglet"/>
              </a:rPr>
              <a:t>Equipa CIS/FCT</a:t>
            </a:r>
          </a:p>
          <a:p>
            <a:pPr defTabSz="1219170">
              <a:buClr>
                <a:srgbClr val="000000"/>
              </a:buClr>
              <a:buSzPct val="61111"/>
            </a:pPr>
            <a:r>
              <a:rPr lang="pt-PT" sz="1867" kern="0" dirty="0">
                <a:solidFill>
                  <a:srgbClr val="5E5E5F"/>
                </a:solidFill>
                <a:latin typeface="Sniglet"/>
                <a:cs typeface="Arial"/>
                <a:sym typeface="Sniglet"/>
              </a:rPr>
              <a:t>Ana, Luísa, Pedro e Sofia</a:t>
            </a:r>
          </a:p>
          <a:p>
            <a:pPr defTabSz="1219170">
              <a:buClr>
                <a:srgbClr val="000000"/>
              </a:buClr>
              <a:buSzPct val="61111"/>
            </a:pPr>
            <a:r>
              <a:rPr lang="pt-PT" sz="1867" kern="0" dirty="0">
                <a:solidFill>
                  <a:srgbClr val="5E5E5F"/>
                </a:solidFill>
                <a:latin typeface="Sniglet"/>
                <a:cs typeface="Arial"/>
                <a:sym typeface="Sniglet"/>
              </a:rPr>
              <a:t>Se está a ler ou a ouvir isto, parabéns!</a:t>
            </a:r>
          </a:p>
          <a:p>
            <a:pPr defTabSz="1219170">
              <a:buClr>
                <a:srgbClr val="000000"/>
              </a:buClr>
              <a:buSzPct val="61111"/>
            </a:pPr>
            <a:r>
              <a:rPr lang="pt-PT" sz="1867" kern="0" dirty="0">
                <a:solidFill>
                  <a:srgbClr val="5E5E5F"/>
                </a:solidFill>
                <a:latin typeface="Sniglet"/>
                <a:cs typeface="Arial"/>
                <a:sym typeface="Sniglet"/>
              </a:rPr>
              <a:t>Descobriu o nosso segredo. Vai contar a alguém?😉</a:t>
            </a:r>
          </a:p>
        </p:txBody>
      </p:sp>
    </p:spTree>
    <p:extLst>
      <p:ext uri="{BB962C8B-B14F-4D97-AF65-F5344CB8AC3E}">
        <p14:creationId xmlns:p14="http://schemas.microsoft.com/office/powerpoint/2010/main" val="110749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05EE90-3096-431A-9AEA-B5600F0A9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Os serviços do Centro Internet Segura</a:t>
            </a:r>
          </a:p>
        </p:txBody>
      </p:sp>
      <p:sp>
        <p:nvSpPr>
          <p:cNvPr id="13" name="Shape 76">
            <a:extLst>
              <a:ext uri="{FF2B5EF4-FFF2-40B4-BE49-F238E27FC236}">
                <a16:creationId xmlns:a16="http://schemas.microsoft.com/office/drawing/2014/main" id="{BF01E0E1-A53F-42D9-879A-A7E7670DDEB6}"/>
              </a:ext>
            </a:extLst>
          </p:cNvPr>
          <p:cNvSpPr txBox="1">
            <a:spLocks/>
          </p:cNvSpPr>
          <p:nvPr/>
        </p:nvSpPr>
        <p:spPr>
          <a:xfrm>
            <a:off x="1572978" y="4752763"/>
            <a:ext cx="2520869" cy="760476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30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algn="ctr" defTabSz="1219170"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lang="pt-PT" sz="2667" kern="0" dirty="0">
                <a:solidFill>
                  <a:srgbClr val="000000"/>
                </a:solidFill>
              </a:rPr>
              <a:t>As nossas equipas de </a:t>
            </a:r>
            <a:r>
              <a:rPr lang="pt-PT" sz="2667" kern="0" dirty="0">
                <a:solidFill>
                  <a:srgbClr val="49AE48"/>
                </a:solidFill>
              </a:rPr>
              <a:t>sensibilização</a:t>
            </a:r>
            <a:endParaRPr lang="en" sz="2667" kern="0" dirty="0">
              <a:solidFill>
                <a:srgbClr val="49AE48"/>
              </a:solidFill>
            </a:endParaRPr>
          </a:p>
        </p:txBody>
      </p:sp>
      <p:sp>
        <p:nvSpPr>
          <p:cNvPr id="19" name="Shape 76">
            <a:extLst>
              <a:ext uri="{FF2B5EF4-FFF2-40B4-BE49-F238E27FC236}">
                <a16:creationId xmlns:a16="http://schemas.microsoft.com/office/drawing/2014/main" id="{5DDE13DA-61C0-475B-9665-ED903F4D2C83}"/>
              </a:ext>
            </a:extLst>
          </p:cNvPr>
          <p:cNvSpPr txBox="1">
            <a:spLocks/>
          </p:cNvSpPr>
          <p:nvPr/>
        </p:nvSpPr>
        <p:spPr>
          <a:xfrm>
            <a:off x="8320848" y="2780402"/>
            <a:ext cx="2520869" cy="760476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30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algn="ctr" defTabSz="1219170"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lang="pt-PT" sz="2667" kern="0" dirty="0">
                <a:solidFill>
                  <a:srgbClr val="000000"/>
                </a:solidFill>
              </a:rPr>
              <a:t>A nossa linha de </a:t>
            </a:r>
            <a:r>
              <a:rPr lang="pt-PT" sz="2667" kern="0" dirty="0">
                <a:solidFill>
                  <a:srgbClr val="488780"/>
                </a:solidFill>
              </a:rPr>
              <a:t>informação</a:t>
            </a:r>
            <a:endParaRPr lang="en" sz="2667" kern="0" dirty="0">
              <a:solidFill>
                <a:srgbClr val="488780"/>
              </a:solidFill>
            </a:endParaRPr>
          </a:p>
        </p:txBody>
      </p:sp>
      <p:sp>
        <p:nvSpPr>
          <p:cNvPr id="20" name="Shape 76">
            <a:extLst>
              <a:ext uri="{FF2B5EF4-FFF2-40B4-BE49-F238E27FC236}">
                <a16:creationId xmlns:a16="http://schemas.microsoft.com/office/drawing/2014/main" id="{FEF36477-F5BA-445E-B5F2-F6F7064F2991}"/>
              </a:ext>
            </a:extLst>
          </p:cNvPr>
          <p:cNvSpPr txBox="1">
            <a:spLocks/>
          </p:cNvSpPr>
          <p:nvPr/>
        </p:nvSpPr>
        <p:spPr>
          <a:xfrm>
            <a:off x="8320848" y="4621437"/>
            <a:ext cx="2520869" cy="760476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30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algn="ctr" defTabSz="1219170">
              <a:spcBef>
                <a:spcPts val="0"/>
              </a:spcBef>
              <a:buClr>
                <a:srgbClr val="000000"/>
              </a:buClr>
              <a:buNone/>
              <a:defRPr/>
            </a:pPr>
            <a:r>
              <a:rPr lang="pt-PT" sz="2667" kern="0" dirty="0">
                <a:solidFill>
                  <a:srgbClr val="000000"/>
                </a:solidFill>
              </a:rPr>
              <a:t>A nossa linha de </a:t>
            </a:r>
            <a:r>
              <a:rPr lang="pt-PT" sz="2667" kern="0" dirty="0">
                <a:solidFill>
                  <a:srgbClr val="963334"/>
                </a:solidFill>
              </a:rPr>
              <a:t>denúncia</a:t>
            </a:r>
            <a:endParaRPr lang="en" sz="2667" kern="0" dirty="0">
              <a:solidFill>
                <a:srgbClr val="963334"/>
              </a:solidFill>
            </a:endParaRPr>
          </a:p>
        </p:txBody>
      </p:sp>
      <p:grpSp>
        <p:nvGrpSpPr>
          <p:cNvPr id="21" name="Group 19">
            <a:extLst>
              <a:ext uri="{FF2B5EF4-FFF2-40B4-BE49-F238E27FC236}">
                <a16:creationId xmlns:a16="http://schemas.microsoft.com/office/drawing/2014/main" id="{1D88CC08-2D76-44D4-82E9-381782784C60}"/>
              </a:ext>
            </a:extLst>
          </p:cNvPr>
          <p:cNvGrpSpPr/>
          <p:nvPr/>
        </p:nvGrpSpPr>
        <p:grpSpPr>
          <a:xfrm>
            <a:off x="1422624" y="2609153"/>
            <a:ext cx="2821579" cy="2208731"/>
            <a:chOff x="8425542" y="769601"/>
            <a:chExt cx="2821578" cy="2208730"/>
          </a:xfrm>
        </p:grpSpPr>
        <p:sp>
          <p:nvSpPr>
            <p:cNvPr id="22" name="Rounded Rectangle 18">
              <a:extLst>
                <a:ext uri="{FF2B5EF4-FFF2-40B4-BE49-F238E27FC236}">
                  <a16:creationId xmlns:a16="http://schemas.microsoft.com/office/drawing/2014/main" id="{E37E85EA-68DF-4260-B0E3-53DC53465974}"/>
                </a:ext>
              </a:extLst>
            </p:cNvPr>
            <p:cNvSpPr/>
            <p:nvPr/>
          </p:nvSpPr>
          <p:spPr>
            <a:xfrm>
              <a:off x="8425542" y="769601"/>
              <a:ext cx="2821578" cy="2208730"/>
            </a:xfrm>
            <a:prstGeom prst="roundRect">
              <a:avLst>
                <a:gd name="adj" fmla="val 8923"/>
              </a:avLst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pt-PT" sz="1867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grpSp>
          <p:nvGrpSpPr>
            <p:cNvPr id="23" name="Group 15">
              <a:extLst>
                <a:ext uri="{FF2B5EF4-FFF2-40B4-BE49-F238E27FC236}">
                  <a16:creationId xmlns:a16="http://schemas.microsoft.com/office/drawing/2014/main" id="{99625C69-496F-48CE-9C0E-56F5226CDC93}"/>
                </a:ext>
              </a:extLst>
            </p:cNvPr>
            <p:cNvGrpSpPr/>
            <p:nvPr/>
          </p:nvGrpSpPr>
          <p:grpSpPr>
            <a:xfrm>
              <a:off x="8528141" y="940849"/>
              <a:ext cx="2616380" cy="1866234"/>
              <a:chOff x="8266292" y="608958"/>
              <a:chExt cx="3111458" cy="2219368"/>
            </a:xfrm>
          </p:grpSpPr>
          <p:pic>
            <p:nvPicPr>
              <p:cNvPr id="24" name="Picture 4" descr="Logotipo Internet Segura">
                <a:hlinkClick r:id="rId2"/>
                <a:extLst>
                  <a:ext uri="{FF2B5EF4-FFF2-40B4-BE49-F238E27FC236}">
                    <a16:creationId xmlns:a16="http://schemas.microsoft.com/office/drawing/2014/main" id="{7FA1F506-1B6E-4F98-860D-7F66D96D91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39" t="6976" r="2195" b="7768"/>
              <a:stretch/>
            </p:blipFill>
            <p:spPr bwMode="auto">
              <a:xfrm>
                <a:off x="8266292" y="608958"/>
                <a:ext cx="3111458" cy="10075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Imagem 7" descr="Logotipo SeguraNet">
                <a:hlinkClick r:id="rId4"/>
                <a:extLst>
                  <a:ext uri="{FF2B5EF4-FFF2-40B4-BE49-F238E27FC236}">
                    <a16:creationId xmlns:a16="http://schemas.microsoft.com/office/drawing/2014/main" id="{17D13C63-3AC5-4C46-A20A-E269A45F3898}"/>
                  </a:ext>
                </a:extLst>
              </p:cNvPr>
              <p:cNvPicPr/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08546" y="1743336"/>
                <a:ext cx="2426949" cy="108499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7C412453-0495-4C00-9415-11D8FB51DCF7}"/>
              </a:ext>
            </a:extLst>
          </p:cNvPr>
          <p:cNvGrpSpPr/>
          <p:nvPr/>
        </p:nvGrpSpPr>
        <p:grpSpPr>
          <a:xfrm>
            <a:off x="4720488" y="2647927"/>
            <a:ext cx="3600360" cy="1264691"/>
            <a:chOff x="3693069" y="2151299"/>
            <a:chExt cx="2700270" cy="948518"/>
          </a:xfrm>
        </p:grpSpPr>
        <p:sp>
          <p:nvSpPr>
            <p:cNvPr id="27" name="Rounded Rectangle 17">
              <a:extLst>
                <a:ext uri="{FF2B5EF4-FFF2-40B4-BE49-F238E27FC236}">
                  <a16:creationId xmlns:a16="http://schemas.microsoft.com/office/drawing/2014/main" id="{3CD4CA8E-807B-4CEB-8DD5-132C91876058}"/>
                </a:ext>
              </a:extLst>
            </p:cNvPr>
            <p:cNvSpPr/>
            <p:nvPr/>
          </p:nvSpPr>
          <p:spPr>
            <a:xfrm>
              <a:off x="3693069" y="2151299"/>
              <a:ext cx="2700270" cy="948518"/>
            </a:xfrm>
            <a:prstGeom prst="roundRect">
              <a:avLst>
                <a:gd name="adj" fmla="val 8923"/>
              </a:avLst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pt-PT" sz="1867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pic>
          <p:nvPicPr>
            <p:cNvPr id="28" name="Picture 13" descr="Logotipo Linha Internet Segura&#10;800 21 90 90&#10;linhainternetsegura@internetsegura.pt">
              <a:hlinkClick r:id="rId6"/>
              <a:extLst>
                <a:ext uri="{FF2B5EF4-FFF2-40B4-BE49-F238E27FC236}">
                  <a16:creationId xmlns:a16="http://schemas.microsoft.com/office/drawing/2014/main" id="{1A605451-3C06-421C-B231-A2CCA7E7F249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7488" y="2219845"/>
              <a:ext cx="2491433" cy="8114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" name="Group 20">
            <a:extLst>
              <a:ext uri="{FF2B5EF4-FFF2-40B4-BE49-F238E27FC236}">
                <a16:creationId xmlns:a16="http://schemas.microsoft.com/office/drawing/2014/main" id="{62D49984-0885-4446-98B6-D76F18DF59C4}"/>
              </a:ext>
            </a:extLst>
          </p:cNvPr>
          <p:cNvGrpSpPr/>
          <p:nvPr/>
        </p:nvGrpSpPr>
        <p:grpSpPr>
          <a:xfrm>
            <a:off x="4720488" y="4456921"/>
            <a:ext cx="3600360" cy="1267072"/>
            <a:chOff x="8007531" y="5034344"/>
            <a:chExt cx="3657600" cy="1287216"/>
          </a:xfrm>
        </p:grpSpPr>
        <p:sp>
          <p:nvSpPr>
            <p:cNvPr id="30" name="Rounded Rectangle 17">
              <a:extLst>
                <a:ext uri="{FF2B5EF4-FFF2-40B4-BE49-F238E27FC236}">
                  <a16:creationId xmlns:a16="http://schemas.microsoft.com/office/drawing/2014/main" id="{CA521F73-15FF-4531-99F7-2D977DD68549}"/>
                </a:ext>
              </a:extLst>
            </p:cNvPr>
            <p:cNvSpPr/>
            <p:nvPr/>
          </p:nvSpPr>
          <p:spPr>
            <a:xfrm>
              <a:off x="8007531" y="5034344"/>
              <a:ext cx="3657600" cy="1287216"/>
            </a:xfrm>
            <a:prstGeom prst="roundRect">
              <a:avLst>
                <a:gd name="adj" fmla="val 8923"/>
              </a:avLst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pt-PT" sz="1867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pic>
          <p:nvPicPr>
            <p:cNvPr id="31" name="Picture 14" descr="Linha Alerta&#10;800 200 212&#10;report@linhaalerta.internetsegura.pt">
              <a:hlinkClick r:id="rId8"/>
              <a:extLst>
                <a:ext uri="{FF2B5EF4-FFF2-40B4-BE49-F238E27FC236}">
                  <a16:creationId xmlns:a16="http://schemas.microsoft.com/office/drawing/2014/main" id="{43CA126E-0545-4ED6-914B-962B777B3B7D}"/>
                </a:ext>
              </a:extLst>
            </p:cNvPr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1066" y="5213225"/>
              <a:ext cx="3321911" cy="92843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38349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407C1FA3-3A8A-4143-ABE6-94695BC29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1729">
            <a:off x="1301680" y="1169207"/>
            <a:ext cx="9373171" cy="1013517"/>
          </a:xfrm>
        </p:spPr>
        <p:txBody>
          <a:bodyPr/>
          <a:lstStyle/>
          <a:p>
            <a:r>
              <a:rPr lang="pt-PT" dirty="0"/>
              <a:t>A rede Europeia</a:t>
            </a:r>
          </a:p>
        </p:txBody>
      </p:sp>
      <p:sp>
        <p:nvSpPr>
          <p:cNvPr id="4" name="Shape 76">
            <a:extLst>
              <a:ext uri="{FF2B5EF4-FFF2-40B4-BE49-F238E27FC236}">
                <a16:creationId xmlns:a16="http://schemas.microsoft.com/office/drawing/2014/main" id="{857CC860-9D96-497D-BE2F-FBCF1D9393B4}"/>
              </a:ext>
            </a:extLst>
          </p:cNvPr>
          <p:cNvSpPr txBox="1">
            <a:spLocks/>
          </p:cNvSpPr>
          <p:nvPr/>
        </p:nvSpPr>
        <p:spPr>
          <a:xfrm>
            <a:off x="1105408" y="2312387"/>
            <a:ext cx="9981185" cy="2495724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30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defTabSz="1219170">
              <a:spcBef>
                <a:spcPts val="0"/>
              </a:spcBef>
              <a:buClr>
                <a:srgbClr val="000000"/>
              </a:buClr>
              <a:buNone/>
            </a:pPr>
            <a:r>
              <a:rPr lang="pt-PT" sz="2400" kern="0" dirty="0">
                <a:solidFill>
                  <a:srgbClr val="000000"/>
                </a:solidFill>
              </a:rPr>
              <a:t>A Insafe e </a:t>
            </a:r>
            <a:r>
              <a:rPr lang="pt-PT" sz="2400" kern="0" dirty="0" err="1">
                <a:solidFill>
                  <a:srgbClr val="000000"/>
                </a:solidFill>
              </a:rPr>
              <a:t>Inhope</a:t>
            </a:r>
            <a:r>
              <a:rPr lang="pt-PT" sz="2400" kern="0" dirty="0">
                <a:solidFill>
                  <a:srgbClr val="000000"/>
                </a:solidFill>
              </a:rPr>
              <a:t> são redes Europeias com mais de 30 Centros Nacionais em toda Europa</a:t>
            </a:r>
          </a:p>
          <a:p>
            <a:pPr defTabSz="1219170">
              <a:spcBef>
                <a:spcPts val="0"/>
              </a:spcBef>
              <a:buClr>
                <a:srgbClr val="000000"/>
              </a:buClr>
              <a:buNone/>
            </a:pPr>
            <a:endParaRPr lang="pt-PT" sz="2400" kern="0" dirty="0">
              <a:solidFill>
                <a:srgbClr val="000000"/>
              </a:solidFill>
            </a:endParaRPr>
          </a:p>
          <a:p>
            <a:pPr defTabSz="1219170">
              <a:spcBef>
                <a:spcPts val="0"/>
              </a:spcBef>
              <a:buClr>
                <a:srgbClr val="000000"/>
              </a:buClr>
              <a:buNone/>
            </a:pPr>
            <a:r>
              <a:rPr lang="pt-PT" sz="2400" kern="0" dirty="0">
                <a:solidFill>
                  <a:srgbClr val="000000"/>
                </a:solidFill>
              </a:rPr>
              <a:t>Estas redes coordenam e atuam como pontos de contacto entre cada Centro Nacional</a:t>
            </a:r>
          </a:p>
          <a:p>
            <a:pPr defTabSz="1219170">
              <a:spcBef>
                <a:spcPts val="0"/>
              </a:spcBef>
              <a:buClr>
                <a:srgbClr val="000000"/>
              </a:buClr>
              <a:buNone/>
            </a:pPr>
            <a:endParaRPr lang="pt-PT" sz="2400" kern="0" dirty="0">
              <a:solidFill>
                <a:srgbClr val="000000"/>
              </a:solidFill>
            </a:endParaRPr>
          </a:p>
          <a:p>
            <a:pPr defTabSz="1219170">
              <a:spcBef>
                <a:spcPts val="0"/>
              </a:spcBef>
              <a:buClr>
                <a:srgbClr val="000000"/>
              </a:buClr>
              <a:buNone/>
            </a:pPr>
            <a:r>
              <a:rPr lang="pt-PT" sz="2400" kern="0" dirty="0">
                <a:solidFill>
                  <a:srgbClr val="000000"/>
                </a:solidFill>
              </a:rPr>
              <a:t>A rede Insafe conta com um repositório Europeu de conteúdos de elevada qualidade para a promoção do uso seguro da Internet. </a:t>
            </a:r>
          </a:p>
          <a:p>
            <a:pPr defTabSz="1219170">
              <a:spcBef>
                <a:spcPts val="0"/>
              </a:spcBef>
              <a:buClr>
                <a:srgbClr val="000000"/>
              </a:buClr>
              <a:buNone/>
            </a:pPr>
            <a:endParaRPr lang="pt-PT" sz="2400" kern="0" dirty="0">
              <a:solidFill>
                <a:srgbClr val="000000"/>
              </a:solidFill>
            </a:endParaRPr>
          </a:p>
          <a:p>
            <a:pPr defTabSz="1219170">
              <a:spcBef>
                <a:spcPts val="0"/>
              </a:spcBef>
              <a:buClr>
                <a:srgbClr val="000000"/>
              </a:buClr>
              <a:buNone/>
            </a:pPr>
            <a:r>
              <a:rPr lang="pt-PT" sz="2400" kern="0" dirty="0">
                <a:solidFill>
                  <a:srgbClr val="000000"/>
                </a:solidFill>
              </a:rPr>
              <a:t>Visite em </a:t>
            </a:r>
            <a:r>
              <a:rPr lang="pt-PT" sz="2400" kern="0" dirty="0">
                <a:solidFill>
                  <a:srgbClr val="000000"/>
                </a:solidFill>
                <a:hlinkClick r:id="rId2"/>
              </a:rPr>
              <a:t>www.betterinternetforkids.eu</a:t>
            </a:r>
            <a:endParaRPr lang="pt-PT" sz="2400" kern="0" dirty="0">
              <a:solidFill>
                <a:srgbClr val="000000"/>
              </a:solidFill>
            </a:endParaRPr>
          </a:p>
        </p:txBody>
      </p:sp>
      <p:pic>
        <p:nvPicPr>
          <p:cNvPr id="5" name="Picture 2" descr="C:\Users\pedro.marques\Desktop\europe.png">
            <a:extLst>
              <a:ext uri="{FF2B5EF4-FFF2-40B4-BE49-F238E27FC236}">
                <a16:creationId xmlns:a16="http://schemas.microsoft.com/office/drawing/2014/main" id="{5139EFD6-6C56-4DB2-BFBB-A6EAA8C2B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360" y="320171"/>
            <a:ext cx="2656296" cy="19680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C:\Users\pedro.marques\OneDrive\FCT\Internet Segura\Imagens\Consórcio\Inhope InSafe.png">
            <a:extLst>
              <a:ext uri="{FF2B5EF4-FFF2-40B4-BE49-F238E27FC236}">
                <a16:creationId xmlns:a16="http://schemas.microsoft.com/office/drawing/2014/main" id="{3ABA5711-5A90-47C5-937F-A4BB6A682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745" y="406331"/>
            <a:ext cx="1758520" cy="100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1">
            <a:hlinkClick r:id="rId5"/>
            <a:extLst>
              <a:ext uri="{FF2B5EF4-FFF2-40B4-BE49-F238E27FC236}">
                <a16:creationId xmlns:a16="http://schemas.microsoft.com/office/drawing/2014/main" id="{27DE8E96-279C-4FA6-9517-70CF00CF57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5530" y="320171"/>
            <a:ext cx="2423437" cy="18819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672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6F82D0E2-0BA9-4924-8843-D79A201D7EBA}"/>
              </a:ext>
            </a:extLst>
          </p:cNvPr>
          <p:cNvSpPr txBox="1">
            <a:spLocks/>
          </p:cNvSpPr>
          <p:nvPr/>
        </p:nvSpPr>
        <p:spPr>
          <a:xfrm rot="161729">
            <a:off x="1301680" y="934758"/>
            <a:ext cx="9373171" cy="101351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pt-PT" sz="4000" kern="0" dirty="0">
                <a:solidFill>
                  <a:srgbClr val="000000"/>
                </a:solidFill>
              </a:rPr>
              <a:t>o Dia da Internet mais Segura</a:t>
            </a:r>
          </a:p>
        </p:txBody>
      </p:sp>
      <p:pic>
        <p:nvPicPr>
          <p:cNvPr id="4" name="Imagem 3">
            <a:hlinkClick r:id="rId2"/>
            <a:extLst>
              <a:ext uri="{FF2B5EF4-FFF2-40B4-BE49-F238E27FC236}">
                <a16:creationId xmlns:a16="http://schemas.microsoft.com/office/drawing/2014/main" id="{EEF78860-F497-4920-A60C-7A2F1D1CC0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0" t="10079" r="48235" b="10079"/>
          <a:stretch/>
        </p:blipFill>
        <p:spPr>
          <a:xfrm>
            <a:off x="9935111" y="512269"/>
            <a:ext cx="1681331" cy="1655843"/>
          </a:xfrm>
          <a:prstGeom prst="round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hape 105">
            <a:extLst>
              <a:ext uri="{FF2B5EF4-FFF2-40B4-BE49-F238E27FC236}">
                <a16:creationId xmlns:a16="http://schemas.microsoft.com/office/drawing/2014/main" id="{FEEEEA18-5E39-4945-834D-785E9616DA3E}"/>
              </a:ext>
            </a:extLst>
          </p:cNvPr>
          <p:cNvSpPr txBox="1">
            <a:spLocks/>
          </p:cNvSpPr>
          <p:nvPr/>
        </p:nvSpPr>
        <p:spPr>
          <a:xfrm>
            <a:off x="2013689" y="2205889"/>
            <a:ext cx="7949152" cy="310665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Char char="◇"/>
              <a:defRPr sz="3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24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pen Sans"/>
              <a:buNone/>
              <a:defRPr sz="18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 defTabSz="1219170">
              <a:spcBef>
                <a:spcPts val="0"/>
              </a:spcBef>
              <a:buNone/>
              <a:defRPr/>
            </a:pPr>
            <a:r>
              <a:rPr lang="en" sz="2667" kern="0" dirty="0">
                <a:solidFill>
                  <a:srgbClr val="000000"/>
                </a:solidFill>
                <a:latin typeface="Sniglet" panose="020B0604020202020204" charset="0"/>
              </a:rPr>
              <a:t>Com origem no projeto EU SafeBorders, o Dia da Internet mais Segura é uma iniciativa desenvolvida em toda a Europa desde 2004.</a:t>
            </a:r>
          </a:p>
          <a:p>
            <a:pPr algn="ctr" defTabSz="1219170">
              <a:spcBef>
                <a:spcPts val="0"/>
              </a:spcBef>
              <a:buNone/>
              <a:defRPr/>
            </a:pPr>
            <a:endParaRPr lang="en" sz="2667" kern="0" dirty="0">
              <a:solidFill>
                <a:srgbClr val="000000"/>
              </a:solidFill>
              <a:latin typeface="Sniglet" panose="020B0604020202020204" charset="0"/>
            </a:endParaRPr>
          </a:p>
          <a:p>
            <a:pPr algn="ctr" defTabSz="1219170">
              <a:spcBef>
                <a:spcPts val="0"/>
              </a:spcBef>
              <a:buNone/>
              <a:defRPr/>
            </a:pPr>
            <a:r>
              <a:rPr lang="en" sz="2667" kern="0" dirty="0">
                <a:solidFill>
                  <a:srgbClr val="000000"/>
                </a:solidFill>
                <a:latin typeface="Sniglet" panose="020B0604020202020204" charset="0"/>
              </a:rPr>
              <a:t>A iniciativa tem como objetivo alertar os utilizadores para diferentes temáticas emergentes ligadas decorrentes do uso seguro da Internet.</a:t>
            </a:r>
          </a:p>
        </p:txBody>
      </p:sp>
    </p:spTree>
    <p:extLst>
      <p:ext uri="{BB962C8B-B14F-4D97-AF65-F5344CB8AC3E}">
        <p14:creationId xmlns:p14="http://schemas.microsoft.com/office/powerpoint/2010/main" val="64940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ctrTitle"/>
          </p:nvPr>
        </p:nvSpPr>
        <p:spPr>
          <a:xfrm>
            <a:off x="5468167" y="2212733"/>
            <a:ext cx="5023200" cy="1546400"/>
          </a:xfrm>
          <a:prstGeom prst="rect">
            <a:avLst/>
          </a:prstGeom>
        </p:spPr>
        <p:txBody>
          <a:bodyPr lIns="121900" tIns="121900" rIns="121900" bIns="121900" anchor="b" anchorCtr="0">
            <a:noAutofit/>
          </a:bodyPr>
          <a:lstStyle/>
          <a:p>
            <a:r>
              <a:rPr lang="en" sz="9600" dirty="0"/>
              <a:t>1.</a:t>
            </a:r>
          </a:p>
          <a:p>
            <a:r>
              <a:rPr lang="pt-PT" dirty="0"/>
              <a:t>Redes Sociais</a:t>
            </a:r>
            <a:endParaRPr lang="en" dirty="0"/>
          </a:p>
        </p:txBody>
      </p:sp>
      <p:sp>
        <p:nvSpPr>
          <p:cNvPr id="83" name="Shape 83"/>
          <p:cNvSpPr txBox="1">
            <a:spLocks noGrp="1"/>
          </p:cNvSpPr>
          <p:nvPr>
            <p:ph type="subTitle" idx="1"/>
          </p:nvPr>
        </p:nvSpPr>
        <p:spPr>
          <a:xfrm>
            <a:off x="5468167" y="3583533"/>
            <a:ext cx="5023200" cy="1836272"/>
          </a:xfrm>
          <a:prstGeom prst="rect">
            <a:avLst/>
          </a:prstGeom>
        </p:spPr>
        <p:txBody>
          <a:bodyPr lIns="121900" tIns="121900" rIns="121900" bIns="121900" anchor="t" anchorCtr="0">
            <a:noAutofit/>
          </a:bodyPr>
          <a:lstStyle/>
          <a:p>
            <a:r>
              <a:rPr lang="pt-PT" i="1" dirty="0">
                <a:solidFill>
                  <a:srgbClr val="0070C0"/>
                </a:solidFill>
              </a:rPr>
              <a:t>Facebook</a:t>
            </a:r>
            <a:r>
              <a:rPr lang="pt-PT" dirty="0"/>
              <a:t>? Oh filho, eu já tenho </a:t>
            </a:r>
            <a:r>
              <a:rPr lang="pt-PT" i="1" dirty="0" err="1">
                <a:solidFill>
                  <a:srgbClr val="FFC000"/>
                </a:solidFill>
              </a:rPr>
              <a:t>Snap</a:t>
            </a:r>
            <a:r>
              <a:rPr lang="pt-PT" dirty="0"/>
              <a:t>, </a:t>
            </a:r>
            <a:r>
              <a:rPr lang="pt-PT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Insta</a:t>
            </a:r>
            <a:r>
              <a:rPr lang="pt-PT" dirty="0"/>
              <a:t>, </a:t>
            </a:r>
            <a:r>
              <a:rPr lang="pt-PT" i="1" dirty="0">
                <a:solidFill>
                  <a:srgbClr val="00B0F0"/>
                </a:solidFill>
              </a:rPr>
              <a:t>Twitter</a:t>
            </a:r>
            <a:r>
              <a:rPr lang="pt-PT" dirty="0"/>
              <a:t>, </a:t>
            </a:r>
            <a:r>
              <a:rPr lang="pt-PT" i="1" dirty="0">
                <a:solidFill>
                  <a:srgbClr val="FF0000"/>
                </a:solidFill>
              </a:rPr>
              <a:t>Youtube</a:t>
            </a:r>
            <a:r>
              <a:rPr lang="pt-PT" dirty="0"/>
              <a:t>, </a:t>
            </a:r>
            <a:r>
              <a:rPr lang="pt-PT" i="1" dirty="0">
                <a:solidFill>
                  <a:schemeClr val="accent1">
                    <a:lumMod val="75000"/>
                  </a:schemeClr>
                </a:solidFill>
              </a:rPr>
              <a:t>Tumblr, </a:t>
            </a:r>
            <a:r>
              <a:rPr lang="pt-PT" i="1" dirty="0">
                <a:solidFill>
                  <a:srgbClr val="92D050"/>
                </a:solidFill>
              </a:rPr>
              <a:t>Whatsapp</a:t>
            </a:r>
            <a:r>
              <a:rPr lang="pt-PT" dirty="0"/>
              <a:t>, </a:t>
            </a:r>
            <a:r>
              <a:rPr lang="pt-PT" i="1" dirty="0" err="1">
                <a:solidFill>
                  <a:srgbClr val="00B050"/>
                </a:solidFill>
              </a:rPr>
              <a:t>Spotify</a:t>
            </a:r>
            <a:r>
              <a:rPr lang="pt-PT" dirty="0"/>
              <a:t>, </a:t>
            </a:r>
          </a:p>
          <a:p>
            <a:r>
              <a:rPr lang="pt-PT" i="1" dirty="0"/>
              <a:t>queres o quê</a:t>
            </a:r>
            <a:r>
              <a:rPr lang="pt-PT" dirty="0"/>
              <a:t>…?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79DF971-4D37-4CEF-A088-7BFD6FD9A4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50" b="50"/>
          <a:stretch/>
        </p:blipFill>
        <p:spPr>
          <a:xfrm>
            <a:off x="3953884" y="1839133"/>
            <a:ext cx="1920000" cy="1920000"/>
          </a:xfrm>
          <a:prstGeom prst="wedgeEllipseCallout">
            <a:avLst>
              <a:gd name="adj1" fmla="val 43734"/>
              <a:gd name="adj2" fmla="val 46492"/>
            </a:avLst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5983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Jachim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2907</Words>
  <Application>Microsoft Office PowerPoint</Application>
  <PresentationFormat>Ecrã Panorâmico</PresentationFormat>
  <Paragraphs>271</Paragraphs>
  <Slides>56</Slides>
  <Notes>30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56</vt:i4>
      </vt:variant>
    </vt:vector>
  </HeadingPairs>
  <TitlesOfParts>
    <vt:vector size="64" baseType="lpstr">
      <vt:lpstr>Arial</vt:lpstr>
      <vt:lpstr>Bangers</vt:lpstr>
      <vt:lpstr>Calibri</vt:lpstr>
      <vt:lpstr>Calibri Light</vt:lpstr>
      <vt:lpstr>Open Sans</vt:lpstr>
      <vt:lpstr>Sniglet</vt:lpstr>
      <vt:lpstr>Tema do Office</vt:lpstr>
      <vt:lpstr>Jachimo template</vt:lpstr>
      <vt:lpstr>Apresentação do PowerPoint</vt:lpstr>
      <vt:lpstr>Apresentação do PowerPoint</vt:lpstr>
      <vt:lpstr>Olá!</vt:lpstr>
      <vt:lpstr>Centro Internet Segura - Enquadramento</vt:lpstr>
      <vt:lpstr>A missão do CIS</vt:lpstr>
      <vt:lpstr>Os serviços do Centro Internet Segura</vt:lpstr>
      <vt:lpstr>A rede Europeia</vt:lpstr>
      <vt:lpstr>Apresentação do PowerPoint</vt:lpstr>
      <vt:lpstr>1. Redes Sociais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2. Internet das Coisas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3. Regulamento Geral de Proteção de Dados (RGPD)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4. Parentalidade Digital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Dúvidas?</vt:lpstr>
      <vt:lpstr>A tecnologia, não  é boa, não é má  e também  não é neutra</vt:lpstr>
      <vt:lpstr>Precisa de Ajuda?</vt:lpstr>
      <vt:lpstr>Mantenha-se atento e acompanhe o CIS em:</vt:lpstr>
      <vt:lpstr>Conheça alguns dos Melhores trabalhos  Do passatempo “aceita o Desafio 2018!”</vt:lpstr>
      <vt:lpstr>Obrigado!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Pedro Marques</dc:creator>
  <cp:lastModifiedBy>Sofia Rasgado</cp:lastModifiedBy>
  <cp:revision>4</cp:revision>
  <dcterms:created xsi:type="dcterms:W3CDTF">2018-03-01T10:13:17Z</dcterms:created>
  <dcterms:modified xsi:type="dcterms:W3CDTF">2019-12-17T18:02:27Z</dcterms:modified>
</cp:coreProperties>
</file>