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927C6-06AF-4FD0-B438-334DB8D7D2BC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1BE37-FB8E-47CA-A6BF-21F7F9F2D8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0869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nd/4.0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trabalho está licenciado com uma Licença 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Creative </a:t>
            </a:r>
            <a:r>
              <a:rPr lang="pt-PT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Commons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- Atribuição-</a:t>
            </a:r>
            <a:r>
              <a:rPr lang="pt-PT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NãoComercial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pt-PT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SemDerivações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4.0 Internacional</a:t>
            </a:r>
            <a:r>
              <a:rPr lang="pt-PT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57919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65819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174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92232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05632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2771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77984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101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437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314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621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8955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23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0997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06205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3319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56145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234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49354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760A5-8591-4AB2-8455-8805243FF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F22A97-B992-4BA1-9A0E-DB6646F82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B7A7EC0-B98B-4CBE-AA82-C945FBA76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BED6B47-19C5-4B9C-B9CA-B99C5E92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05FC3FA-C161-4D40-8447-A99F0A417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2632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1D42-83F3-4440-BB4A-927D92485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978D0A0-BFAE-4DD7-8026-0508C7B10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9FB1EE2-5375-45F9-BD3E-D0F4442FE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18A295-9632-4A66-A99F-9FEBA7F55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F2C0550-A51C-4687-9504-CD1D733B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780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0A71E7-F92B-486E-B4E5-2C3A7D3C6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FCB1041-863E-4773-9972-2EFC9437B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26040B3-35FE-4071-9519-86AFF9FC4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34B95E1-D183-4DB4-8121-4A55151B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CD64341-4860-4674-BDB8-70A3EDA4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434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1753700" y="1228300"/>
            <a:ext cx="8548867" cy="5214133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1" name="Shape 11"/>
          <p:cNvSpPr/>
          <p:nvPr/>
        </p:nvSpPr>
        <p:spPr>
          <a:xfrm>
            <a:off x="1347300" y="821900"/>
            <a:ext cx="8548867" cy="5214133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429500" y="2758167"/>
            <a:ext cx="5695600" cy="1546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8533"/>
            </a:lvl1pPr>
            <a:lvl2pPr lvl="1">
              <a:spcBef>
                <a:spcPts val="0"/>
              </a:spcBef>
              <a:buSzPct val="100000"/>
              <a:defRPr sz="8533"/>
            </a:lvl2pPr>
            <a:lvl3pPr lvl="2">
              <a:spcBef>
                <a:spcPts val="0"/>
              </a:spcBef>
              <a:buSzPct val="100000"/>
              <a:defRPr sz="8533"/>
            </a:lvl3pPr>
            <a:lvl4pPr lvl="3">
              <a:spcBef>
                <a:spcPts val="0"/>
              </a:spcBef>
              <a:buSzPct val="100000"/>
              <a:defRPr sz="8533"/>
            </a:lvl4pPr>
            <a:lvl5pPr lvl="4">
              <a:spcBef>
                <a:spcPts val="0"/>
              </a:spcBef>
              <a:buSzPct val="100000"/>
              <a:defRPr sz="8533"/>
            </a:lvl5pPr>
            <a:lvl6pPr lvl="5">
              <a:spcBef>
                <a:spcPts val="0"/>
              </a:spcBef>
              <a:buSzPct val="100000"/>
              <a:defRPr sz="8533"/>
            </a:lvl6pPr>
            <a:lvl7pPr lvl="6">
              <a:spcBef>
                <a:spcPts val="0"/>
              </a:spcBef>
              <a:buSzPct val="100000"/>
              <a:defRPr sz="8533"/>
            </a:lvl7pPr>
            <a:lvl8pPr lvl="7">
              <a:spcBef>
                <a:spcPts val="0"/>
              </a:spcBef>
              <a:buSzPct val="100000"/>
              <a:defRPr sz="8533"/>
            </a:lvl8pPr>
            <a:lvl9pPr lvl="8">
              <a:spcBef>
                <a:spcPts val="0"/>
              </a:spcBef>
              <a:buSzPct val="100000"/>
              <a:defRPr sz="85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8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4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/>
          <p:nvPr/>
        </p:nvSpPr>
        <p:spPr>
          <a:xfrm rot="169468" flipH="1">
            <a:off x="4811963" y="861594"/>
            <a:ext cx="6997300" cy="5079375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6" name="Shape 16"/>
          <p:cNvSpPr/>
          <p:nvPr/>
        </p:nvSpPr>
        <p:spPr>
          <a:xfrm rot="169468" flipH="1">
            <a:off x="4507163" y="556794"/>
            <a:ext cx="6997300" cy="5079375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186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7" name="Shape 27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402733" y="2061255"/>
            <a:ext cx="10281200" cy="440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51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hape 46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8" name="Shape 48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8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CE283-172F-4333-97AB-CDC9765A9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78D6B3D-A663-4CE3-BD75-714A542B3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2A859D5-92FA-4205-AF89-A0548DBB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843CEF9-565D-408D-8966-119EB7D72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F9F4E86-D9AF-4DDE-BD3F-71D44A86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029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1C943-F2C9-43A6-AEA7-255447C3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552EA19-832D-48D8-9C4A-DC7D24840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91436C8-8AD1-4FB1-A8AA-F6A4B5E47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A6A838D-6287-41BD-B366-D5754252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80BF508-AB9B-4349-BC29-90710D9E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886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4A826-96F2-41EF-B253-0AE11FDF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3AEF33E-A8AE-46F7-8716-9F465A3F8F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20A2A7E-F0E2-4403-ADC5-1C7394338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FF97F09-8F0E-473E-ACC3-94E3BEDFD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1CA5CD7-5359-41DC-B709-4B3D2C77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D1BE61D-A21D-40A5-8E38-DFDBEAE9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5974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55EDB8-EF00-4CD0-80EF-5EACC6C32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E291D5B-404B-4FFF-A0E6-332F59032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319380F1-0974-40C1-8B79-85657E8F1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E4A9E4D-F4D4-41DD-AA3A-5C91F77D5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0DD5056-B7C6-4326-9239-849BD556A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E6706873-8D9A-40C7-B575-B6798BEBC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CC98293-5C2F-4EC5-8F8E-21A4B629B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373B8B4-768B-42EC-8A8C-D91BD695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136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4CB12-A52A-4C06-BE64-714E5C59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5BCD1A8-4D35-4C60-8D78-D92734CF0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C9F3C5C-3491-4357-8C42-246FDE889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7BB2CA4-904F-44A8-829E-777DAEBF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508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170112C7-95FE-412C-9105-B8A2563E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A8C23A03-1EA1-420F-909C-CEA30D2B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52FB558-35D6-4A74-9C19-12C7CDF1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75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A312C-5757-44AA-B8EA-490C845BB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70BA55F-F945-45A5-A818-E11E14667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0C9A4C6-4569-45B2-9801-BC7EC6D74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4E8F2EB-A213-4744-873B-CF9178A6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EE806B9-86FF-4B8A-9912-10337BAA5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00E8C6A-E0BE-4780-ABE8-6D0C7CEE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514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A1ACF0-CBC4-479A-B644-33BA2400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2364BD61-0E20-4135-B78B-068D099A1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8BD1EBA-70DD-415C-ADC0-58DAC1D4F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292225-431B-4719-9F40-C7BF407F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9C65DDF-603B-4140-9FB4-F9AC335C6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8C45FE7-E091-44B7-8B95-207A05B0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28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731F0DC-3584-4DBA-9EB8-95695243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D9D783F-35C8-4EAD-A0FF-3F758F55C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22BD5A0-252C-462D-826F-52BC74070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12700-CCFF-4510-8D1D-6B4EAB4CBBE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0B2BFFF-083D-4CAA-A170-0B91D703E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2C329BD-55C6-4922-B9A3-4AB945C62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C11A3-2F95-41E5-8C2C-86455DED26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376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402733" y="2061255"/>
            <a:ext cx="10281200" cy="44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273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internetsegura.pt/dia-da-internet-mais-segura-2018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://creativecommons.org/licenses/by-nc-nd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XmxaMmLjrp4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saferinternetday.org/" TargetMode="Externa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-HwMKbzNV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KZ3gAXRlK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hyperlink" Target="http://www.internetsegura.pt/linha-internet-segura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user/PTinternetsegura/playlists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www.facebook.com/internetsegura.pt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internetsegura.pt/photos/a.1090937434379010.1073741834.136223479850415/1092350617571025/?type=1&amp;theater" TargetMode="External"/><Relationship Id="rId13" Type="http://schemas.openxmlformats.org/officeDocument/2006/relationships/image" Target="../media/image53.png"/><Relationship Id="rId18" Type="http://schemas.openxmlformats.org/officeDocument/2006/relationships/hyperlink" Target="https://www.facebook.com/internetsegura.pt/photos/a.1090937434379010.1073741834.136223479850415/1093128887493198/?type=3&amp;theater" TargetMode="External"/><Relationship Id="rId3" Type="http://schemas.openxmlformats.org/officeDocument/2006/relationships/image" Target="../media/image48.png"/><Relationship Id="rId21" Type="http://schemas.openxmlformats.org/officeDocument/2006/relationships/image" Target="../media/image57.png"/><Relationship Id="rId7" Type="http://schemas.openxmlformats.org/officeDocument/2006/relationships/image" Target="../media/image50.png"/><Relationship Id="rId12" Type="http://schemas.openxmlformats.org/officeDocument/2006/relationships/hyperlink" Target="https://www.facebook.com/internetsegura.pt/photos/a.1090937434379010.1073741834.136223479850415/1092639540875466/?type=1&amp;theater" TargetMode="External"/><Relationship Id="rId17" Type="http://schemas.openxmlformats.org/officeDocument/2006/relationships/image" Target="../media/image55.png"/><Relationship Id="rId25" Type="http://schemas.openxmlformats.org/officeDocument/2006/relationships/image" Target="../media/image59.png"/><Relationship Id="rId2" Type="http://schemas.openxmlformats.org/officeDocument/2006/relationships/hyperlink" Target="https://www.facebook.com/internetsegura.pt/photos/a.1090937434379010.1073741834.136223479850415/1091659580973462/?type=1&amp;theater" TargetMode="External"/><Relationship Id="rId16" Type="http://schemas.openxmlformats.org/officeDocument/2006/relationships/hyperlink" Target="https://www.facebook.com/internetsegura.pt/photos/a.1090937434379010.1073741834.136223479850415/1091839090955511/?type=1&amp;theater" TargetMode="External"/><Relationship Id="rId20" Type="http://schemas.openxmlformats.org/officeDocument/2006/relationships/hyperlink" Target="https://www.facebook.com/internetsegura.pt/photos/a.1090937434379010.1073741834.136223479850415/1091659584306795/?type=1&amp;theater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internetsegura.pt/photos/a.1090937434379010.1073741834.136223479850415/1091659590973461/?type=1&amp;theater" TargetMode="External"/><Relationship Id="rId11" Type="http://schemas.openxmlformats.org/officeDocument/2006/relationships/image" Target="../media/image52.png"/><Relationship Id="rId24" Type="http://schemas.openxmlformats.org/officeDocument/2006/relationships/hyperlink" Target="https://www.facebook.com/internetsegura.pt/photos/a.1090937434379010.1073741834.136223479850415/1090993427706744/?type=1&amp;theater" TargetMode="External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10" Type="http://schemas.openxmlformats.org/officeDocument/2006/relationships/hyperlink" Target="https://www.facebook.com/internetsegura.pt/photos/a.1090937434379010.1073741834.136223479850415/1093226170816803/?type=1&amp;theater" TargetMode="External"/><Relationship Id="rId19" Type="http://schemas.openxmlformats.org/officeDocument/2006/relationships/image" Target="../media/image56.png"/><Relationship Id="rId4" Type="http://schemas.openxmlformats.org/officeDocument/2006/relationships/hyperlink" Target="https://www.facebook.com/internetsegura.pt/photos/a.1090937434379010.1073741834.136223479850415/1091659687640118/?type=1&amp;theater" TargetMode="External"/><Relationship Id="rId9" Type="http://schemas.openxmlformats.org/officeDocument/2006/relationships/image" Target="../media/image51.png"/><Relationship Id="rId14" Type="http://schemas.openxmlformats.org/officeDocument/2006/relationships/hyperlink" Target="https://www.facebook.com/internetsegura.pt/photos/a.1090937434379010.1073741834.136223479850415/1091838754288878" TargetMode="External"/><Relationship Id="rId22" Type="http://schemas.openxmlformats.org/officeDocument/2006/relationships/hyperlink" Target="https://www.facebook.com/internetsegura.pt/photos/a.1090937434379010.1073741834.136223479850415/1093128880826532/?type=3&amp;theater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orms/JyxRYPr6gTkjA6M63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hyperlink" Target="http://www.internetsegura.pt/" TargetMode="Externa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linhaalerta.internetsegura.pt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hyperlink" Target="http://www.internetsegura.pt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internetsegura.pt/linha-internet-segura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://www.seguranet.pt/" TargetMode="Externa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betterinternetforkids.eu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hyperlink" Target="http://betterinternetforkids.eu/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saferinternetday.org/" TargetMode="Externa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de várias participações no Passatempo &quot;Aceita o Desafio 2018!&quot;">
            <a:hlinkClick r:id="rId3"/>
            <a:extLst>
              <a:ext uri="{FF2B5EF4-FFF2-40B4-BE49-F238E27FC236}">
                <a16:creationId xmlns:a16="http://schemas.microsoft.com/office/drawing/2014/main" id="{13B2C859-CEAB-4619-BDC6-835A1FEEA7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94" t="3410" r="994" b="3597"/>
          <a:stretch/>
        </p:blipFill>
        <p:spPr>
          <a:xfrm>
            <a:off x="4095420" y="213695"/>
            <a:ext cx="7929283" cy="56424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8DD1FE-E90E-4D12-B37B-133312BAB07C}"/>
              </a:ext>
            </a:extLst>
          </p:cNvPr>
          <p:cNvSpPr txBox="1"/>
          <p:nvPr/>
        </p:nvSpPr>
        <p:spPr>
          <a:xfrm>
            <a:off x="167297" y="1212965"/>
            <a:ext cx="3753224" cy="362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PT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C</a:t>
            </a:r>
            <a:r>
              <a:rPr lang="pt-PT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entro </a:t>
            </a:r>
            <a:r>
              <a:rPr lang="pt-PT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I</a:t>
            </a:r>
            <a:r>
              <a:rPr lang="pt-PT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nternet </a:t>
            </a:r>
            <a:r>
              <a:rPr lang="pt-PT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S</a:t>
            </a:r>
            <a:r>
              <a:rPr lang="pt-PT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egura</a:t>
            </a:r>
          </a:p>
          <a:p>
            <a:pPr algn="ctr" defTabSz="1219170"/>
            <a:r>
              <a:rPr lang="pt-PT" sz="2667" kern="0" dirty="0">
                <a:solidFill>
                  <a:srgbClr val="FFFFFF">
                    <a:lumMod val="85000"/>
                  </a:srgbClr>
                </a:solidFill>
                <a:latin typeface="Bangers" panose="00000500000000000000" pitchFamily="2" charset="0"/>
                <a:cs typeface="Arial"/>
                <a:sym typeface="Arial"/>
              </a:rPr>
              <a:t>Apresenta:</a:t>
            </a:r>
          </a:p>
          <a:p>
            <a:pPr algn="ctr" defTabSz="1219170"/>
            <a:endParaRPr lang="pt-PT" sz="2667" kern="0" dirty="0">
              <a:solidFill>
                <a:srgbClr val="FFFFFF">
                  <a:lumMod val="85000"/>
                </a:srgbClr>
              </a:solidFill>
              <a:latin typeface="Bangers" panose="00000500000000000000" pitchFamily="2" charset="0"/>
              <a:cs typeface="Arial"/>
              <a:sym typeface="Arial"/>
            </a:endParaRPr>
          </a:p>
          <a:p>
            <a:pPr algn="ctr" defTabSz="1219170"/>
            <a:endParaRPr lang="pt-PT" sz="2667" kern="0" dirty="0">
              <a:solidFill>
                <a:srgbClr val="FFFFFF">
                  <a:lumMod val="85000"/>
                </a:srgbClr>
              </a:solidFill>
              <a:latin typeface="Bangers" panose="00000500000000000000" pitchFamily="2" charset="0"/>
              <a:cs typeface="Arial"/>
              <a:sym typeface="Arial"/>
            </a:endParaRPr>
          </a:p>
          <a:p>
            <a:pPr algn="ctr" defTabSz="1219170"/>
            <a:r>
              <a:rPr lang="pt-PT" sz="3200" kern="0" dirty="0">
                <a:solidFill>
                  <a:srgbClr val="57A7B5">
                    <a:lumMod val="40000"/>
                    <a:lumOff val="60000"/>
                  </a:srgbClr>
                </a:solidFill>
                <a:latin typeface="Bangers" panose="00000500000000000000" pitchFamily="2" charset="0"/>
                <a:cs typeface="Arial"/>
                <a:sym typeface="Arial"/>
              </a:rPr>
              <a:t>Recurso Modular</a:t>
            </a:r>
          </a:p>
          <a:p>
            <a:pPr algn="ctr" defTabSz="1219170"/>
            <a:r>
              <a:rPr lang="pt-PT" sz="4267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Dia da Internet </a:t>
            </a:r>
          </a:p>
          <a:p>
            <a:pPr algn="ctr" defTabSz="1219170"/>
            <a:r>
              <a:rPr lang="pt-PT" sz="4267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+ Segura </a:t>
            </a:r>
            <a:r>
              <a:rPr lang="pt-PT" sz="4267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2018</a:t>
            </a:r>
            <a:endParaRPr lang="pt-PT" sz="3200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gers" panose="00000500000000000000" pitchFamily="2" charset="0"/>
              <a:cs typeface="Arial"/>
              <a:sym typeface="Arial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2D6E8CE-27F8-4F1B-9635-4A05850A2487}"/>
              </a:ext>
            </a:extLst>
          </p:cNvPr>
          <p:cNvGrpSpPr/>
          <p:nvPr/>
        </p:nvGrpSpPr>
        <p:grpSpPr>
          <a:xfrm>
            <a:off x="211716" y="5997111"/>
            <a:ext cx="6874648" cy="724248"/>
            <a:chOff x="2466575" y="4510667"/>
            <a:chExt cx="5155986" cy="543186"/>
          </a:xfrm>
        </p:grpSpPr>
        <p:sp>
          <p:nvSpPr>
            <p:cNvPr id="7" name="Rounded Rectangle 28">
              <a:extLst>
                <a:ext uri="{FF2B5EF4-FFF2-40B4-BE49-F238E27FC236}">
                  <a16:creationId xmlns:a16="http://schemas.microsoft.com/office/drawing/2014/main" id="{94EA1C69-48A3-441F-88A4-FBC1956DFCC5}"/>
                </a:ext>
              </a:extLst>
            </p:cNvPr>
            <p:cNvSpPr/>
            <p:nvPr/>
          </p:nvSpPr>
          <p:spPr>
            <a:xfrm>
              <a:off x="2466575" y="4510667"/>
              <a:ext cx="5155986" cy="543186"/>
            </a:xfrm>
            <a:prstGeom prst="roundRect">
              <a:avLst>
                <a:gd name="adj" fmla="val 8923"/>
              </a:avLst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B1FF80F4-0E0A-462C-8146-317D8182D009}"/>
                </a:ext>
              </a:extLst>
            </p:cNvPr>
            <p:cNvGrpSpPr/>
            <p:nvPr/>
          </p:nvGrpSpPr>
          <p:grpSpPr>
            <a:xfrm>
              <a:off x="2657070" y="4581292"/>
              <a:ext cx="4774996" cy="401935"/>
              <a:chOff x="2758524" y="4581292"/>
              <a:chExt cx="4774996" cy="401935"/>
            </a:xfrm>
          </p:grpSpPr>
          <p:pic>
            <p:nvPicPr>
              <p:cNvPr id="9" name="Picture 2" descr="Logotipo Fundação para a CIência e a Tecnologia, I.P.">
                <a:extLst>
                  <a:ext uri="{FF2B5EF4-FFF2-40B4-BE49-F238E27FC236}">
                    <a16:creationId xmlns:a16="http://schemas.microsoft.com/office/drawing/2014/main" id="{6C4E9349-988C-4243-A88C-09239EEF30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/>
              <a:srcRect l="16769" t="25681" r="16769" b="25681"/>
              <a:stretch/>
            </p:blipFill>
            <p:spPr bwMode="auto">
              <a:xfrm>
                <a:off x="2758524" y="4609512"/>
                <a:ext cx="1635854" cy="345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10" descr="Logotipo Inhope e Insafe">
                <a:extLst>
                  <a:ext uri="{FF2B5EF4-FFF2-40B4-BE49-F238E27FC236}">
                    <a16:creationId xmlns:a16="http://schemas.microsoft.com/office/drawing/2014/main" id="{9DB6E8DE-A3EB-4286-99E9-56392B15EE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2996" y="4581292"/>
                <a:ext cx="700314" cy="4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" descr="Logotipo de Cofinanciado pela União Europeia, do Mecanismo Interligar a Europa">
                <a:extLst>
                  <a:ext uri="{FF2B5EF4-FFF2-40B4-BE49-F238E27FC236}">
                    <a16:creationId xmlns:a16="http://schemas.microsoft.com/office/drawing/2014/main" id="{2AF025F3-9602-4685-9941-494279018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771928" y="4657675"/>
                <a:ext cx="1761592" cy="249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AA472DC1-B49F-4941-994A-0842FC470EAA}"/>
              </a:ext>
            </a:extLst>
          </p:cNvPr>
          <p:cNvGrpSpPr/>
          <p:nvPr/>
        </p:nvGrpSpPr>
        <p:grpSpPr>
          <a:xfrm>
            <a:off x="8198032" y="5997111"/>
            <a:ext cx="3744709" cy="724248"/>
            <a:chOff x="5859059" y="4495130"/>
            <a:chExt cx="2808532" cy="543186"/>
          </a:xfrm>
        </p:grpSpPr>
        <p:sp>
          <p:nvSpPr>
            <p:cNvPr id="15" name="Rounded Rectangle 28">
              <a:extLst>
                <a:ext uri="{FF2B5EF4-FFF2-40B4-BE49-F238E27FC236}">
                  <a16:creationId xmlns:a16="http://schemas.microsoft.com/office/drawing/2014/main" id="{766C070E-F111-4DB5-893B-26047E2BB07D}"/>
                </a:ext>
              </a:extLst>
            </p:cNvPr>
            <p:cNvSpPr/>
            <p:nvPr/>
          </p:nvSpPr>
          <p:spPr>
            <a:xfrm>
              <a:off x="5859059" y="4495130"/>
              <a:ext cx="2808531" cy="543186"/>
            </a:xfrm>
            <a:prstGeom prst="roundRect">
              <a:avLst>
                <a:gd name="adj" fmla="val 8923"/>
              </a:avLst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pic>
          <p:nvPicPr>
            <p:cNvPr id="1026" name="Picture 2" descr="Licença Creative Commons">
              <a:hlinkClick r:id="rId9"/>
              <a:extLst>
                <a:ext uri="{FF2B5EF4-FFF2-40B4-BE49-F238E27FC236}">
                  <a16:creationId xmlns:a16="http://schemas.microsoft.com/office/drawing/2014/main" id="{A5EC865B-E58E-45C5-BE10-24D0D3D87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042" y="4619086"/>
              <a:ext cx="838200" cy="29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7AB7B422-6661-4089-8F42-BF96E4C8F8D6}"/>
                </a:ext>
              </a:extLst>
            </p:cNvPr>
            <p:cNvSpPr/>
            <p:nvPr/>
          </p:nvSpPr>
          <p:spPr>
            <a:xfrm>
              <a:off x="6788243" y="4512808"/>
              <a:ext cx="1879348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219170"/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Creative </a:t>
              </a:r>
              <a:r>
                <a:rPr lang="pt-PT" sz="1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Commons</a:t>
              </a:r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 - Atribuição-</a:t>
              </a:r>
              <a:r>
                <a:rPr lang="pt-PT" sz="1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NãoComercial</a:t>
              </a:r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-</a:t>
              </a:r>
              <a:r>
                <a:rPr lang="pt-PT" sz="1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SemDerivações</a:t>
              </a:r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 4.0 Internacional</a:t>
              </a:r>
              <a:endParaRPr lang="pt-PT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3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Qual é a Palavra-Passe?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5102419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O Lucas e o pai aprendem dicas para 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construir uma password mais segura.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13" name="Imagem 12">
            <a:hlinkClick r:id="rId2"/>
            <a:extLst>
              <a:ext uri="{FF2B5EF4-FFF2-40B4-BE49-F238E27FC236}">
                <a16:creationId xmlns:a16="http://schemas.microsoft.com/office/drawing/2014/main" id="{5152C83C-E41B-4F6E-B90E-7018F0356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70" y="1713844"/>
            <a:ext cx="5511261" cy="3430313"/>
          </a:xfrm>
          <a:prstGeom prst="rect">
            <a:avLst/>
          </a:prstGeom>
        </p:spPr>
      </p:pic>
      <p:pic>
        <p:nvPicPr>
          <p:cNvPr id="14" name="Shape 77">
            <a:extLst>
              <a:ext uri="{FF2B5EF4-FFF2-40B4-BE49-F238E27FC236}">
                <a16:creationId xmlns:a16="http://schemas.microsoft.com/office/drawing/2014/main" id="{FEA4AFED-D12C-4C4E-82BA-182723995868}"/>
              </a:ext>
            </a:extLst>
          </p:cNvPr>
          <p:cNvPicPr preferRelativeResize="0"/>
          <p:nvPr/>
        </p:nvPicPr>
        <p:blipFill rotWithShape="1">
          <a:blip r:embed="rId4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35412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Regras Básicas das Passwords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2013689" y="2205889"/>
            <a:ext cx="7949152" cy="310665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As passwords são como as escovas de dentes: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1) Não se partilham com ninguém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2) Devem estar bem guardadas/protegidas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3) Trocar de 3 em 3 meses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3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1280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Regras Básicas das Passwords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2013689" y="2205889"/>
            <a:ext cx="7949152" cy="310665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A password deve ter: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- Mínimo de 8 caracteres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en" sz="2400" kern="0" dirty="0">
                <a:solidFill>
                  <a:srgbClr val="000000"/>
                </a:solidFill>
                <a:latin typeface="Sniglet" panose="020B0604020202020204" charset="0"/>
              </a:rPr>
              <a:t>	-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LeTraS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 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MaiúSCulas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 e 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mInúscULas</a:t>
            </a: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en" sz="2400" kern="0" dirty="0">
                <a:solidFill>
                  <a:srgbClr val="000000"/>
                </a:solidFill>
                <a:latin typeface="Sniglet" panose="020B0604020202020204" charset="0"/>
              </a:rPr>
              <a:t>	-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Núm3r05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	-$!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mb@los</a:t>
            </a: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	-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Es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 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pa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 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ço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 s</a:t>
            </a: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3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3650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Regras Básicas das Passwords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2013689" y="2205889"/>
            <a:ext cx="7949152" cy="310665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A password não deve ter: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-Nomes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(de utilizador, próprios, familiares, amigos, animal de estimação, lugares importantes)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- Datas importantes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en" sz="2400" kern="0" dirty="0">
                <a:solidFill>
                  <a:srgbClr val="000000"/>
                </a:solidFill>
                <a:latin typeface="Sniglet" panose="020B0604020202020204" charset="0"/>
              </a:rPr>
              <a:t>- 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Nomes e palavras completas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3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6481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Regras Básicas das Passwords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2013689" y="2205889"/>
            <a:ext cx="7949152" cy="310665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1) A Password é pessoal e intransmissível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en" sz="2400" kern="0" dirty="0">
                <a:solidFill>
                  <a:srgbClr val="000000"/>
                </a:solidFill>
                <a:latin typeface="Sniglet" panose="020B0604020202020204" charset="0"/>
              </a:rPr>
              <a:t>2) 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Não te podes esquecer dela!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3) Não deves deixar escrita em papéis ou mensagens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4) Se o fizeres, guarda a password num local seguro mas não registes de onde é a password – assim pode ser só uma palavra esquisita que alguém escreveu.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3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4754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Onde guardas as palavras-chave?</a:t>
            </a: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2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26" name="Picture 2" descr="http://seguranet.pt/sites/default/files/styles/gallery_styl/public/2016-11/16-palavras-chave.jpg?itok=u-DDLHJs">
            <a:extLst>
              <a:ext uri="{FF2B5EF4-FFF2-40B4-BE49-F238E27FC236}">
                <a16:creationId xmlns:a16="http://schemas.microsoft.com/office/drawing/2014/main" id="{1D506F9B-0B0B-4C2E-B94E-B7A970137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03" y="2263124"/>
            <a:ext cx="9194995" cy="333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2.</a:t>
            </a:r>
          </a:p>
          <a:p>
            <a:r>
              <a:rPr lang="pt-PT" dirty="0"/>
              <a:t>Regras de Segurança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dirty="0"/>
              <a:t>Vamos rever as regras básicas!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1673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O Modo de Navegação </a:t>
            </a:r>
            <a:r>
              <a:rPr lang="pt-PT" sz="4000" kern="0" dirty="0" err="1">
                <a:solidFill>
                  <a:srgbClr val="000000"/>
                </a:solidFill>
              </a:rPr>
              <a:t>aNónima</a:t>
            </a:r>
            <a:endParaRPr lang="pt-PT" sz="4000" kern="0" dirty="0">
              <a:solidFill>
                <a:srgbClr val="000000"/>
              </a:solidFill>
            </a:endParaRP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361437" y="2224290"/>
            <a:ext cx="8926288" cy="301246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O que é?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É uma janela do navegador que não regista informações, como nomes de utilizador e passwords.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Quando uso?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Quando estamos a utilizar um computador de outra pessoa ou de um espaço público.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2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" name="Imagem 7" descr="Uma imagem com preto, sentado, interior, escuro&#10;&#10;Descrição gerada com confiança muito alta">
            <a:extLst>
              <a:ext uri="{FF2B5EF4-FFF2-40B4-BE49-F238E27FC236}">
                <a16:creationId xmlns:a16="http://schemas.microsoft.com/office/drawing/2014/main" id="{8CB48582-31A6-419B-8C91-15A995E39F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6642">
            <a:off x="9650612" y="4910237"/>
            <a:ext cx="1274227" cy="11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Como ativar o modo anónimo?</a:t>
            </a: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2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3F9F8D2-7A9D-469A-857D-0D3FD763F31C}"/>
              </a:ext>
            </a:extLst>
          </p:cNvPr>
          <p:cNvGrpSpPr/>
          <p:nvPr/>
        </p:nvGrpSpPr>
        <p:grpSpPr>
          <a:xfrm>
            <a:off x="1511321" y="3041391"/>
            <a:ext cx="1805365" cy="2241670"/>
            <a:chOff x="1504544" y="2281043"/>
            <a:chExt cx="1354024" cy="1681253"/>
          </a:xfrm>
        </p:grpSpPr>
        <p:pic>
          <p:nvPicPr>
            <p:cNvPr id="7" name="Picture 45" descr="Logotipo Chrome">
              <a:extLst>
                <a:ext uri="{FF2B5EF4-FFF2-40B4-BE49-F238E27FC236}">
                  <a16:creationId xmlns:a16="http://schemas.microsoft.com/office/drawing/2014/main" id="{9AF2F36C-A9CE-4171-A216-4C00155BB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4544" y="2281043"/>
              <a:ext cx="1346936" cy="1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3595C69-4EDB-4830-B16B-1DAEE7E26DB5}"/>
                </a:ext>
              </a:extLst>
            </p:cNvPr>
            <p:cNvSpPr txBox="1"/>
            <p:nvPr/>
          </p:nvSpPr>
          <p:spPr>
            <a:xfrm>
              <a:off x="1629625" y="3739205"/>
              <a:ext cx="1228943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pt-PT" sz="1333" kern="0" dirty="0">
                  <a:solidFill>
                    <a:srgbClr val="000000"/>
                  </a:solidFill>
                  <a:latin typeface="Sniglet" panose="020B0604020202020204" charset="0"/>
                  <a:cs typeface="Arial"/>
                  <a:sym typeface="Arial"/>
                </a:rPr>
                <a:t>CTRL + SHIFT + N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5546B361-5EC8-41FC-85F5-29CDAD0C63C0}"/>
              </a:ext>
            </a:extLst>
          </p:cNvPr>
          <p:cNvGrpSpPr/>
          <p:nvPr/>
        </p:nvGrpSpPr>
        <p:grpSpPr>
          <a:xfrm>
            <a:off x="3637604" y="3041391"/>
            <a:ext cx="1803132" cy="2241669"/>
            <a:chOff x="2975573" y="2281043"/>
            <a:chExt cx="1352349" cy="1681252"/>
          </a:xfrm>
        </p:grpSpPr>
        <p:pic>
          <p:nvPicPr>
            <p:cNvPr id="8" name="Picture 2" descr="Logotipo Internet Explorer">
              <a:extLst>
                <a:ext uri="{FF2B5EF4-FFF2-40B4-BE49-F238E27FC236}">
                  <a16:creationId xmlns:a16="http://schemas.microsoft.com/office/drawing/2014/main" id="{7E9444CC-2595-4BFF-8231-8E1A54F8D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573" y="2281043"/>
              <a:ext cx="1350000" cy="1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CDC5C7D-E17D-4C56-A88D-AC2FDB536E92}"/>
                </a:ext>
              </a:extLst>
            </p:cNvPr>
            <p:cNvSpPr txBox="1"/>
            <p:nvPr/>
          </p:nvSpPr>
          <p:spPr>
            <a:xfrm>
              <a:off x="3106193" y="3739204"/>
              <a:ext cx="1221729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pt-PT" sz="1333" kern="0" dirty="0">
                  <a:solidFill>
                    <a:srgbClr val="000000"/>
                  </a:solidFill>
                  <a:latin typeface="Sniglet" panose="020B0604020202020204" charset="0"/>
                  <a:cs typeface="Arial"/>
                  <a:sym typeface="Arial"/>
                </a:rPr>
                <a:t>CTRL + SHIFT + P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94E5E431-6B05-4466-9CD9-0609221E4E51}"/>
              </a:ext>
            </a:extLst>
          </p:cNvPr>
          <p:cNvGrpSpPr/>
          <p:nvPr/>
        </p:nvGrpSpPr>
        <p:grpSpPr>
          <a:xfrm>
            <a:off x="5767976" y="3041391"/>
            <a:ext cx="1884376" cy="2241669"/>
            <a:chOff x="4449667" y="2281043"/>
            <a:chExt cx="1413282" cy="1681252"/>
          </a:xfrm>
        </p:grpSpPr>
        <p:pic>
          <p:nvPicPr>
            <p:cNvPr id="9" name="Picture 4" descr="Logotipo Firefox">
              <a:extLst>
                <a:ext uri="{FF2B5EF4-FFF2-40B4-BE49-F238E27FC236}">
                  <a16:creationId xmlns:a16="http://schemas.microsoft.com/office/drawing/2014/main" id="{64D450D4-1212-4909-9810-DD03473C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667" y="2281043"/>
              <a:ext cx="1413282" cy="1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9AC36A25-B7E7-4166-97CF-51F485609F9E}"/>
                </a:ext>
              </a:extLst>
            </p:cNvPr>
            <p:cNvSpPr txBox="1"/>
            <p:nvPr/>
          </p:nvSpPr>
          <p:spPr>
            <a:xfrm>
              <a:off x="4611928" y="3739204"/>
              <a:ext cx="1221729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pt-PT" sz="1333" kern="0" dirty="0">
                  <a:solidFill>
                    <a:srgbClr val="000000"/>
                  </a:solidFill>
                  <a:latin typeface="Sniglet" panose="020B0604020202020204" charset="0"/>
                  <a:cs typeface="Arial"/>
                  <a:sym typeface="Arial"/>
                </a:rPr>
                <a:t>CTRL + SHIFT + P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2ED6B98-9B69-46A1-9B4C-9F75373AB2AA}"/>
              </a:ext>
            </a:extLst>
          </p:cNvPr>
          <p:cNvGrpSpPr/>
          <p:nvPr/>
        </p:nvGrpSpPr>
        <p:grpSpPr>
          <a:xfrm>
            <a:off x="7982723" y="1896736"/>
            <a:ext cx="1807408" cy="3386323"/>
            <a:chOff x="5987042" y="1422552"/>
            <a:chExt cx="1355556" cy="2539742"/>
          </a:xfrm>
        </p:grpSpPr>
        <p:pic>
          <p:nvPicPr>
            <p:cNvPr id="10" name="Picture 6" descr="Logotipo Safari">
              <a:extLst>
                <a:ext uri="{FF2B5EF4-FFF2-40B4-BE49-F238E27FC236}">
                  <a16:creationId xmlns:a16="http://schemas.microsoft.com/office/drawing/2014/main" id="{CBA7FD47-F6D4-4475-A8EE-3088C83B3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042" y="2284187"/>
              <a:ext cx="1350000" cy="1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3037EA3-24EA-467C-9062-53A853E6FB32}"/>
                </a:ext>
              </a:extLst>
            </p:cNvPr>
            <p:cNvSpPr txBox="1"/>
            <p:nvPr/>
          </p:nvSpPr>
          <p:spPr>
            <a:xfrm>
              <a:off x="6113655" y="3739204"/>
              <a:ext cx="1228943" cy="223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pt-PT" sz="1333" kern="0" dirty="0">
                  <a:solidFill>
                    <a:srgbClr val="000000"/>
                  </a:solidFill>
                  <a:latin typeface="Sniglet" panose="020B0604020202020204" charset="0"/>
                  <a:cs typeface="Arial"/>
                  <a:sym typeface="Arial"/>
                </a:rPr>
                <a:t>CTRL + SHIFT + N</a:t>
              </a:r>
            </a:p>
          </p:txBody>
        </p:sp>
        <p:pic>
          <p:nvPicPr>
            <p:cNvPr id="15" name="Picture 12" descr="safari private browsing menu">
              <a:extLst>
                <a:ext uri="{FF2B5EF4-FFF2-40B4-BE49-F238E27FC236}">
                  <a16:creationId xmlns:a16="http://schemas.microsoft.com/office/drawing/2014/main" id="{E61FF379-C033-445E-BE8D-AE2A022E27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8" r="41882"/>
            <a:stretch/>
          </p:blipFill>
          <p:spPr bwMode="auto">
            <a:xfrm>
              <a:off x="6026493" y="1422552"/>
              <a:ext cx="1271098" cy="756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778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 o que vemos depois?</a:t>
            </a: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2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9971E53-8468-4986-A7ED-589666AC6C38}"/>
              </a:ext>
            </a:extLst>
          </p:cNvPr>
          <p:cNvGrpSpPr/>
          <p:nvPr/>
        </p:nvGrpSpPr>
        <p:grpSpPr>
          <a:xfrm>
            <a:off x="2322466" y="2263124"/>
            <a:ext cx="7294340" cy="3024336"/>
            <a:chOff x="1043608" y="2060848"/>
            <a:chExt cx="7294340" cy="3024336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FBBAF0F-8A8A-474B-8C44-E14ACFADC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608" y="2060848"/>
              <a:ext cx="7294340" cy="3024336"/>
            </a:xfrm>
            <a:prstGeom prst="rect">
              <a:avLst/>
            </a:prstGeom>
          </p:spPr>
        </p:pic>
        <p:pic>
          <p:nvPicPr>
            <p:cNvPr id="9" name="Picture 4" descr="https://upload.wikimedia.org/wikipedia/en/thumb/e/e3/Firefox-logo.svg/1072px-Firefox-logo.svg.png">
              <a:extLst>
                <a:ext uri="{FF2B5EF4-FFF2-40B4-BE49-F238E27FC236}">
                  <a16:creationId xmlns:a16="http://schemas.microsoft.com/office/drawing/2014/main" id="{7CEE548C-87FA-4995-B850-52428E6E1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198" y="2133056"/>
              <a:ext cx="527474" cy="50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C4E15502-4D22-4F34-BB66-2E6C0509068F}"/>
              </a:ext>
            </a:extLst>
          </p:cNvPr>
          <p:cNvGrpSpPr/>
          <p:nvPr/>
        </p:nvGrpSpPr>
        <p:grpSpPr>
          <a:xfrm>
            <a:off x="6230182" y="2263124"/>
            <a:ext cx="3339855" cy="3024336"/>
            <a:chOff x="4860032" y="2060848"/>
            <a:chExt cx="3600400" cy="3260268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F0343C15-AA66-405A-AE3C-2AA86EDAF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0032" y="2060848"/>
              <a:ext cx="3600400" cy="3260268"/>
            </a:xfrm>
            <a:prstGeom prst="rect">
              <a:avLst/>
            </a:prstGeom>
          </p:spPr>
        </p:pic>
        <p:pic>
          <p:nvPicPr>
            <p:cNvPr id="12" name="Picture 45" descr="http://vignette1.wikia.nocookie.net/zelda/images/c/c1/Google_Chrome.png/revision/latest?cb=20120707222605">
              <a:extLst>
                <a:ext uri="{FF2B5EF4-FFF2-40B4-BE49-F238E27FC236}">
                  <a16:creationId xmlns:a16="http://schemas.microsoft.com/office/drawing/2014/main" id="{14A2E5F2-2373-4D85-942D-09DA9BD38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5404" y="2132856"/>
              <a:ext cx="643786" cy="645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154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7CF3AB60-564E-4456-A525-4F98F1A24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9" b="10079"/>
          <a:stretch/>
        </p:blipFill>
        <p:spPr>
          <a:xfrm>
            <a:off x="1450848" y="1482208"/>
            <a:ext cx="9290304" cy="424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Como ser um bom cidadão digital?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283034" y="1799771"/>
            <a:ext cx="9085972" cy="382016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Não partilhar dados pessoais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Não aceitar pedidos de amizade de desconhecidos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Ter um perfil privado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Não identificar ninguém numa fotografia sem autorização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Optar por redes </a:t>
            </a:r>
            <a:r>
              <a:rPr lang="pt-PT" sz="2133" kern="0" dirty="0" err="1">
                <a:solidFill>
                  <a:srgbClr val="000000"/>
                </a:solidFill>
                <a:latin typeface="Sniglet" panose="020B0604020202020204" charset="0"/>
              </a:rPr>
              <a:t>WiFi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 protegidas quando estás a aceder ou transmitir informação pessoal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Pensar antes de publicar: O que publicamos é o nosso reflexo!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en" sz="2133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3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2351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Uma fotografia Publicada pode revelar…</a:t>
            </a: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2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" name="Shape 105">
            <a:extLst>
              <a:ext uri="{FF2B5EF4-FFF2-40B4-BE49-F238E27FC236}">
                <a16:creationId xmlns:a16="http://schemas.microsoft.com/office/drawing/2014/main" id="{6FF401C7-908B-498F-956A-68EDE515EF36}"/>
              </a:ext>
            </a:extLst>
          </p:cNvPr>
          <p:cNvSpPr txBox="1">
            <a:spLocks/>
          </p:cNvSpPr>
          <p:nvPr/>
        </p:nvSpPr>
        <p:spPr>
          <a:xfrm>
            <a:off x="6203737" y="2372323"/>
            <a:ext cx="4489760" cy="310665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Nomes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Datas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Moradas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Familiares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Amigos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Locais frequentados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Zona de residência,…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4" name="Imagem 3" descr="Fotografia esbatida de um pulso com uma pulseira informativa de num hospital.">
            <a:extLst>
              <a:ext uri="{FF2B5EF4-FFF2-40B4-BE49-F238E27FC236}">
                <a16:creationId xmlns:a16="http://schemas.microsoft.com/office/drawing/2014/main" id="{587EF8E9-E240-4241-9B32-5F89D5010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501" y="2141402"/>
            <a:ext cx="4389500" cy="35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Como é que se apaga isto?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4884038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Há um jogo novo na Internet que podes jogar,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só tens de responder a umas perguntas…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0AC4D8B-B13F-4A12-B315-FC9CF55A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70" y="1973962"/>
            <a:ext cx="5511261" cy="2910076"/>
          </a:xfrm>
          <a:prstGeom prst="rect">
            <a:avLst/>
          </a:prstGeom>
        </p:spPr>
      </p:pic>
      <p:pic>
        <p:nvPicPr>
          <p:cNvPr id="13" name="Shape 77">
            <a:extLst>
              <a:ext uri="{FF2B5EF4-FFF2-40B4-BE49-F238E27FC236}">
                <a16:creationId xmlns:a16="http://schemas.microsoft.com/office/drawing/2014/main" id="{2CF4CD0C-51E7-4755-B19D-71DE4571A4CA}"/>
              </a:ext>
            </a:extLst>
          </p:cNvPr>
          <p:cNvPicPr preferRelativeResize="0"/>
          <p:nvPr/>
        </p:nvPicPr>
        <p:blipFill rotWithShape="1">
          <a:blip r:embed="rId4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9431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Nem tudo o que está na Internet é verdade!</a:t>
            </a:r>
          </a:p>
        </p:txBody>
      </p:sp>
      <p:pic>
        <p:nvPicPr>
          <p:cNvPr id="2050" name="Picture 2" descr="Tira de Banda Desenhada SeguraNet com o Título &quot;Grandes Verdades da História&quot;&#10;&#10;Personagem A&#10;A stora mandou-me refazer o trabalho. Diz que não confirmei se a informação que tirei da Net era Verdadeira.&#10;Personagem B&#10;Sim, isto é tudo tanga...&#10;Personagem A&#10;Também tu?&#10;Agora toda a gente diz que não podemos acreditar em tudo o que encontramos na Net. Pois eu tirei isto chamado de um blog chamado &quot;grandes verdades da história&quot;... Não te parece sério?&#10;Personagem B&#10;Sim, mas isto é tudo inventado.&#10;Personagem A&#10;Mas como é que tens tanta certeza?&#10;Personagem B&#10;É que esse Professor Dr. Adamastor Vaz dos Lusíadas que assina o blog... sou eu.&#10;&#10;Autoria: Nelson Martins">
            <a:extLst>
              <a:ext uri="{FF2B5EF4-FFF2-40B4-BE49-F238E27FC236}">
                <a16:creationId xmlns:a16="http://schemas.microsoft.com/office/drawing/2014/main" id="{88C1156A-1EEF-41B6-ACDF-84B1B898A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32" y="2302560"/>
            <a:ext cx="9359736" cy="339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hape 77">
            <a:extLst>
              <a:ext uri="{FF2B5EF4-FFF2-40B4-BE49-F238E27FC236}">
                <a16:creationId xmlns:a16="http://schemas.microsoft.com/office/drawing/2014/main" id="{AE2451B1-10A1-4D2E-8ED1-A80FD92381E6}"/>
              </a:ext>
            </a:extLst>
          </p:cNvPr>
          <p:cNvPicPr preferRelativeResize="0"/>
          <p:nvPr/>
        </p:nvPicPr>
        <p:blipFill rotWithShape="1">
          <a:blip r:embed="rId3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06514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3.</a:t>
            </a:r>
          </a:p>
          <a:p>
            <a:r>
              <a:rPr lang="pt-PT" dirty="0"/>
              <a:t>Cyberbullying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dirty="0"/>
              <a:t>Aprende a denunciar o</a:t>
            </a:r>
          </a:p>
          <a:p>
            <a:r>
              <a:rPr lang="pt-PT" dirty="0"/>
              <a:t>Discurso de Ódio Online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028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1" y="785923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Vamos usar palavras Bonitas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3" y="4989711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“Dizer mal, é como atirar uma 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bola contra alguém, magoa!”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12" name="Imagem 11">
            <a:hlinkClick r:id="rId3"/>
            <a:extLst>
              <a:ext uri="{FF2B5EF4-FFF2-40B4-BE49-F238E27FC236}">
                <a16:creationId xmlns:a16="http://schemas.microsoft.com/office/drawing/2014/main" id="{2B31AD3F-57FA-429A-9075-6013F2E16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70" y="1868289"/>
            <a:ext cx="5511261" cy="3121423"/>
          </a:xfrm>
          <a:prstGeom prst="rect">
            <a:avLst/>
          </a:prstGeom>
        </p:spPr>
      </p:pic>
      <p:pic>
        <p:nvPicPr>
          <p:cNvPr id="13" name="Shape 77">
            <a:extLst>
              <a:ext uri="{FF2B5EF4-FFF2-40B4-BE49-F238E27FC236}">
                <a16:creationId xmlns:a16="http://schemas.microsoft.com/office/drawing/2014/main" id="{6ACF3409-32B6-4650-87DF-ADCB2187CB97}"/>
              </a:ext>
            </a:extLst>
          </p:cNvPr>
          <p:cNvPicPr preferRelativeResize="0"/>
          <p:nvPr/>
        </p:nvPicPr>
        <p:blipFill rotWithShape="1">
          <a:blip r:embed="rId5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6182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1" y="785923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Quem me anda a chamar nomes?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5102419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Alguém está a escrever comentários a provocar o Vasco e os amigos.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Aprende o que fazer!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12" name="Imagem 11">
            <a:hlinkClick r:id="rId3"/>
            <a:extLst>
              <a:ext uri="{FF2B5EF4-FFF2-40B4-BE49-F238E27FC236}">
                <a16:creationId xmlns:a16="http://schemas.microsoft.com/office/drawing/2014/main" id="{55B79652-BF3D-4661-9E58-4233AAB46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70" y="1900804"/>
            <a:ext cx="5511261" cy="3056393"/>
          </a:xfrm>
          <a:prstGeom prst="rect">
            <a:avLst/>
          </a:prstGeom>
        </p:spPr>
      </p:pic>
      <p:pic>
        <p:nvPicPr>
          <p:cNvPr id="13" name="Shape 77">
            <a:extLst>
              <a:ext uri="{FF2B5EF4-FFF2-40B4-BE49-F238E27FC236}">
                <a16:creationId xmlns:a16="http://schemas.microsoft.com/office/drawing/2014/main" id="{6EF25FCD-85ED-44EB-996F-2C7505CC367B}"/>
              </a:ext>
            </a:extLst>
          </p:cNvPr>
          <p:cNvPicPr preferRelativeResize="0"/>
          <p:nvPr/>
        </p:nvPicPr>
        <p:blipFill rotWithShape="1">
          <a:blip r:embed="rId5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8571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4.</a:t>
            </a:r>
          </a:p>
          <a:p>
            <a:r>
              <a:rPr lang="pt-PT" dirty="0"/>
              <a:t>Jogos Online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dirty="0"/>
              <a:t>Jogos são divertidos, só tens de fazer escolhas conscientes!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677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Já sonho com jogos!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4949069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O Lucas acha que o Vasco está viciado num jogo!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Mas a INES vai ajudá-lo.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6A5884D-B1F1-4B87-B420-840F465CF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70" y="1908932"/>
            <a:ext cx="5511261" cy="3040136"/>
          </a:xfrm>
          <a:prstGeom prst="rect">
            <a:avLst/>
          </a:prstGeom>
        </p:spPr>
      </p:pic>
      <p:pic>
        <p:nvPicPr>
          <p:cNvPr id="17" name="Shape 77">
            <a:extLst>
              <a:ext uri="{FF2B5EF4-FFF2-40B4-BE49-F238E27FC236}">
                <a16:creationId xmlns:a16="http://schemas.microsoft.com/office/drawing/2014/main" id="{53D87C75-EBD7-40D3-9B37-2F6E27D206C2}"/>
              </a:ext>
            </a:extLst>
          </p:cNvPr>
          <p:cNvPicPr preferRelativeResize="0"/>
          <p:nvPr/>
        </p:nvPicPr>
        <p:blipFill rotWithShape="1">
          <a:blip r:embed="rId4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1809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O que precisas de saber sobre os jogos?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6977695" y="3128187"/>
            <a:ext cx="3014059" cy="1561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Há jogos que não são bons para a tua idade</a:t>
            </a: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2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064D3D7-88CC-475E-AE93-5E9C58392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355" y="2403757"/>
            <a:ext cx="4992917" cy="2789147"/>
          </a:xfrm>
          <a:prstGeom prst="cloudCallout">
            <a:avLst>
              <a:gd name="adj1" fmla="val -7112"/>
              <a:gd name="adj2" fmla="val 30444"/>
            </a:avLst>
          </a:prstGeom>
        </p:spPr>
      </p:pic>
    </p:spTree>
    <p:extLst>
      <p:ext uri="{BB962C8B-B14F-4D97-AF65-F5344CB8AC3E}">
        <p14:creationId xmlns:p14="http://schemas.microsoft.com/office/powerpoint/2010/main" val="93046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1015999" y="2301700"/>
            <a:ext cx="5639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pt-PT" sz="16000" dirty="0">
                <a:solidFill>
                  <a:srgbClr val="000000"/>
                </a:solidFill>
              </a:rPr>
              <a:t>Olá</a:t>
            </a:r>
            <a:r>
              <a:rPr lang="en" sz="16000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subTitle" idx="4294967295"/>
          </p:nvPr>
        </p:nvSpPr>
        <p:spPr>
          <a:xfrm>
            <a:off x="1015999" y="3735401"/>
            <a:ext cx="10655300" cy="2495724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PT" sz="3200" dirty="0">
                <a:solidFill>
                  <a:schemeClr val="tx1"/>
                </a:solidFill>
              </a:rPr>
              <a:t>Eu sou a </a:t>
            </a:r>
            <a:r>
              <a:rPr lang="pt-P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INÊS</a:t>
            </a:r>
            <a:r>
              <a:rPr lang="pt-PT" sz="3200" dirty="0">
                <a:solidFill>
                  <a:schemeClr val="tx1"/>
                </a:solidFill>
              </a:rPr>
              <a:t>, a mascote do </a:t>
            </a:r>
            <a:r>
              <a:rPr lang="pt-P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Internet Segura(CIS)!</a:t>
            </a:r>
            <a:endParaRPr lang="pt-PT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None/>
            </a:pPr>
            <a:r>
              <a:rPr lang="pt-PT" sz="2667" dirty="0">
                <a:solidFill>
                  <a:schemeClr val="tx1"/>
                </a:solidFill>
              </a:rPr>
              <a:t>Podes encontrar-me na série de animação “</a:t>
            </a:r>
            <a:r>
              <a:rPr lang="pt-PT" sz="2667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Histórias do Lucas</a:t>
            </a:r>
            <a:r>
              <a:rPr lang="pt-PT" sz="2667" dirty="0">
                <a:solidFill>
                  <a:schemeClr val="tx1"/>
                </a:solidFill>
              </a:rPr>
              <a:t>”, produzida pela </a:t>
            </a:r>
            <a:r>
              <a:rPr lang="pt-PT" sz="2667" b="1" dirty="0" err="1">
                <a:solidFill>
                  <a:srgbClr val="0070C0"/>
                </a:solidFill>
              </a:rPr>
              <a:t>Go-To</a:t>
            </a:r>
            <a:r>
              <a:rPr lang="pt-PT" sz="2667" dirty="0">
                <a:solidFill>
                  <a:schemeClr val="tx1"/>
                </a:solidFill>
              </a:rPr>
              <a:t> e transmitida na </a:t>
            </a:r>
            <a:r>
              <a:rPr lang="pt-PT" sz="2667" dirty="0" err="1">
                <a:solidFill>
                  <a:srgbClr val="0070C0"/>
                </a:solidFill>
              </a:rPr>
              <a:t>Zig-Zag</a:t>
            </a:r>
            <a:r>
              <a:rPr lang="pt-PT" sz="2667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0"/>
              </a:spcBef>
              <a:buNone/>
            </a:pPr>
            <a:endParaRPr lang="pt-PT" sz="2667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pt-PT" sz="2667" dirty="0">
                <a:solidFill>
                  <a:schemeClr val="tx1"/>
                </a:solidFill>
              </a:rPr>
              <a:t>Vou levar-te a conhecer este projeto e falar contigo sobre alguns temas importantes sobre a tua segurança e bem-estar na Internet!</a:t>
            </a:r>
            <a:endParaRPr lang="en" sz="2667" dirty="0">
              <a:solidFill>
                <a:schemeClr val="tx1"/>
              </a:solidFill>
            </a:endParaRP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3"/>
          <a:srcRect l="45033" t="6743" r="25049" b="38689"/>
          <a:stretch/>
        </p:blipFill>
        <p:spPr>
          <a:xfrm>
            <a:off x="5219701" y="349623"/>
            <a:ext cx="3086099" cy="3164227"/>
          </a:xfrm>
          <a:prstGeom prst="wedgeEllipseCallout">
            <a:avLst>
              <a:gd name="adj1" fmla="val -60049"/>
              <a:gd name="adj2" fmla="val 3441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339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O que precisas de saber sobre os jogos?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6977695" y="2551942"/>
            <a:ext cx="3715803" cy="202149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Precisas de ter o computador protegido quando instalas um jogo. Pede ajuda a um adulto!</a:t>
            </a: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2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06A1C33-EB39-4C7F-B023-206458B15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584" y="2551942"/>
            <a:ext cx="5220933" cy="2696597"/>
          </a:xfrm>
          <a:prstGeom prst="cloudCallout">
            <a:avLst>
              <a:gd name="adj1" fmla="val -8420"/>
              <a:gd name="adj2" fmla="val 32178"/>
            </a:avLst>
          </a:prstGeom>
        </p:spPr>
      </p:pic>
    </p:spTree>
    <p:extLst>
      <p:ext uri="{BB962C8B-B14F-4D97-AF65-F5344CB8AC3E}">
        <p14:creationId xmlns:p14="http://schemas.microsoft.com/office/powerpoint/2010/main" val="3552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O que precisas de saber sobre os jogos?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6769463" y="2551942"/>
            <a:ext cx="4132267" cy="202149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Não é boa ideia gastares dinheiro real num jogo.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Acima de tudo, não faças compras nos jogos sem estares acompanhado por um adulto.</a:t>
            </a: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Shape 77">
            <a:extLst>
              <a:ext uri="{FF2B5EF4-FFF2-40B4-BE49-F238E27FC236}">
                <a16:creationId xmlns:a16="http://schemas.microsoft.com/office/drawing/2014/main" id="{7129F949-489D-44EF-AB34-AB07C2F13837}"/>
              </a:ext>
            </a:extLst>
          </p:cNvPr>
          <p:cNvPicPr preferRelativeResize="0"/>
          <p:nvPr/>
        </p:nvPicPr>
        <p:blipFill rotWithShape="1">
          <a:blip r:embed="rId2"/>
          <a:srcRect l="50710" t="6743" r="25149" b="49246"/>
          <a:stretch/>
        </p:blipFill>
        <p:spPr>
          <a:xfrm>
            <a:off x="9815212" y="619908"/>
            <a:ext cx="1510683" cy="1548208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A98A2C3-1D2B-4C6A-954C-9BCCCD556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03" y="2766481"/>
            <a:ext cx="4931157" cy="2805427"/>
          </a:xfrm>
          <a:prstGeom prst="cloudCallout">
            <a:avLst>
              <a:gd name="adj1" fmla="val -9591"/>
              <a:gd name="adj2" fmla="val 38398"/>
            </a:avLst>
          </a:prstGeom>
        </p:spPr>
      </p:pic>
    </p:spTree>
    <p:extLst>
      <p:ext uri="{BB962C8B-B14F-4D97-AF65-F5344CB8AC3E}">
        <p14:creationId xmlns:p14="http://schemas.microsoft.com/office/powerpoint/2010/main" val="14347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681173" y="1304831"/>
            <a:ext cx="6481312" cy="4596507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pt-PT" sz="5867" dirty="0"/>
              <a:t>Dúvidas?</a:t>
            </a:r>
            <a:endParaRPr lang="en" sz="5867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Shape 219">
            <a:extLst>
              <a:ext uri="{FF2B5EF4-FFF2-40B4-BE49-F238E27FC236}">
                <a16:creationId xmlns:a16="http://schemas.microsoft.com/office/drawing/2014/main" id="{A4453641-0D50-465C-AC97-503488FA87F9}"/>
              </a:ext>
            </a:extLst>
          </p:cNvPr>
          <p:cNvSpPr/>
          <p:nvPr/>
        </p:nvSpPr>
        <p:spPr>
          <a:xfrm>
            <a:off x="3260029" y="3845538"/>
            <a:ext cx="1113392" cy="1962901"/>
          </a:xfrm>
          <a:custGeom>
            <a:avLst/>
            <a:gdLst/>
            <a:ahLst/>
            <a:cxnLst/>
            <a:rect l="0" t="0" r="0" b="0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Shape 240">
            <a:extLst>
              <a:ext uri="{FF2B5EF4-FFF2-40B4-BE49-F238E27FC236}">
                <a16:creationId xmlns:a16="http://schemas.microsoft.com/office/drawing/2014/main" id="{2BDD480A-FBF2-4575-A5E1-E5C9E4F5BC62}"/>
              </a:ext>
            </a:extLst>
          </p:cNvPr>
          <p:cNvSpPr/>
          <p:nvPr/>
        </p:nvSpPr>
        <p:spPr>
          <a:xfrm rot="721989">
            <a:off x="6601415" y="1541840"/>
            <a:ext cx="2450363" cy="1676051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hape 232">
            <a:extLst>
              <a:ext uri="{FF2B5EF4-FFF2-40B4-BE49-F238E27FC236}">
                <a16:creationId xmlns:a16="http://schemas.microsoft.com/office/drawing/2014/main" id="{62342DB6-54BC-4556-B648-D8E3D3C9A351}"/>
              </a:ext>
            </a:extLst>
          </p:cNvPr>
          <p:cNvSpPr/>
          <p:nvPr/>
        </p:nvSpPr>
        <p:spPr>
          <a:xfrm rot="20747395">
            <a:off x="3241504" y="1349008"/>
            <a:ext cx="1544981" cy="1919733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Shape 226">
            <a:extLst>
              <a:ext uri="{FF2B5EF4-FFF2-40B4-BE49-F238E27FC236}">
                <a16:creationId xmlns:a16="http://schemas.microsoft.com/office/drawing/2014/main" id="{3443AF3C-8E21-4466-A704-45490CCFE0BA}"/>
              </a:ext>
            </a:extLst>
          </p:cNvPr>
          <p:cNvSpPr/>
          <p:nvPr/>
        </p:nvSpPr>
        <p:spPr>
          <a:xfrm rot="680382">
            <a:off x="7990580" y="3509258"/>
            <a:ext cx="999907" cy="1848781"/>
          </a:xfrm>
          <a:custGeom>
            <a:avLst/>
            <a:gdLst/>
            <a:ahLst/>
            <a:cxnLst/>
            <a:rect l="0" t="0" r="0" b="0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5" name="Imagem 34">
            <a:hlinkClick r:id="" action="ppaction://noaction"/>
            <a:extLst>
              <a:ext uri="{FF2B5EF4-FFF2-40B4-BE49-F238E27FC236}">
                <a16:creationId xmlns:a16="http://schemas.microsoft.com/office/drawing/2014/main" id="{D132021B-AB0A-4C64-8155-DEEA47743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1" y="229796"/>
            <a:ext cx="1935628" cy="227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681173" y="1304831"/>
            <a:ext cx="6481312" cy="4596507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pt-PT" sz="5867" dirty="0"/>
              <a:t>A </a:t>
            </a:r>
            <a:r>
              <a:rPr lang="pt-PT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tecnologia</a:t>
            </a:r>
            <a:r>
              <a:rPr lang="pt-PT" sz="5867" dirty="0"/>
              <a:t>, não </a:t>
            </a:r>
            <a:br>
              <a:rPr lang="pt-PT" sz="5867" dirty="0"/>
            </a:br>
            <a:r>
              <a:rPr lang="pt-PT" sz="5867" dirty="0"/>
              <a:t>é </a:t>
            </a:r>
            <a:r>
              <a:rPr lang="pt-PT" sz="5867" dirty="0">
                <a:solidFill>
                  <a:srgbClr val="00B050"/>
                </a:solidFill>
              </a:rPr>
              <a:t>boa</a:t>
            </a:r>
            <a:r>
              <a:rPr lang="pt-PT" sz="5867" dirty="0"/>
              <a:t>, não é </a:t>
            </a:r>
            <a:r>
              <a:rPr lang="pt-PT" sz="5867" dirty="0">
                <a:solidFill>
                  <a:srgbClr val="FF0000"/>
                </a:solidFill>
              </a:rPr>
              <a:t>má</a:t>
            </a:r>
            <a:r>
              <a:rPr lang="pt-PT" sz="5867" dirty="0"/>
              <a:t> </a:t>
            </a:r>
            <a:br>
              <a:rPr lang="pt-PT" sz="5867" dirty="0"/>
            </a:br>
            <a:r>
              <a:rPr lang="pt-PT" sz="5867" dirty="0"/>
              <a:t>e também </a:t>
            </a:r>
            <a:br>
              <a:rPr lang="pt-PT" sz="5867" dirty="0"/>
            </a:br>
            <a:r>
              <a:rPr lang="pt-PT" sz="5867" dirty="0"/>
              <a:t>não é </a:t>
            </a:r>
            <a:r>
              <a:rPr lang="pt-PT" sz="58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neutra</a:t>
            </a:r>
            <a:endParaRPr lang="en" sz="5867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7309FB0-ECB4-4A93-BA2E-4A28433306CF}"/>
              </a:ext>
            </a:extLst>
          </p:cNvPr>
          <p:cNvSpPr/>
          <p:nvPr/>
        </p:nvSpPr>
        <p:spPr>
          <a:xfrm>
            <a:off x="7115609" y="5523581"/>
            <a:ext cx="2998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>
              <a:buClr>
                <a:srgbClr val="6FA8DC"/>
              </a:buClr>
              <a:buSzPct val="100000"/>
              <a:defRPr/>
            </a:pPr>
            <a:r>
              <a:rPr lang="en" sz="2400" b="1" i="1" kern="0" dirty="0">
                <a:solidFill>
                  <a:srgbClr val="FFFFFF"/>
                </a:solidFill>
                <a:latin typeface="Sniglet" panose="020B0604020202020204" charset="0"/>
                <a:ea typeface="Roboto"/>
                <a:cs typeface="Roboto"/>
                <a:sym typeface="Roboto"/>
              </a:rPr>
              <a:t>(KRANZBERG, 1986)</a:t>
            </a:r>
          </a:p>
        </p:txBody>
      </p:sp>
      <p:sp>
        <p:nvSpPr>
          <p:cNvPr id="21" name="Shape 219">
            <a:extLst>
              <a:ext uri="{FF2B5EF4-FFF2-40B4-BE49-F238E27FC236}">
                <a16:creationId xmlns:a16="http://schemas.microsoft.com/office/drawing/2014/main" id="{A4453641-0D50-465C-AC97-503488FA87F9}"/>
              </a:ext>
            </a:extLst>
          </p:cNvPr>
          <p:cNvSpPr/>
          <p:nvPr/>
        </p:nvSpPr>
        <p:spPr>
          <a:xfrm>
            <a:off x="501461" y="4591179"/>
            <a:ext cx="827864" cy="1459519"/>
          </a:xfrm>
          <a:custGeom>
            <a:avLst/>
            <a:gdLst/>
            <a:ahLst/>
            <a:cxnLst/>
            <a:rect l="0" t="0" r="0" b="0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Shape 240">
            <a:extLst>
              <a:ext uri="{FF2B5EF4-FFF2-40B4-BE49-F238E27FC236}">
                <a16:creationId xmlns:a16="http://schemas.microsoft.com/office/drawing/2014/main" id="{2BDD480A-FBF2-4575-A5E1-E5C9E4F5BC62}"/>
              </a:ext>
            </a:extLst>
          </p:cNvPr>
          <p:cNvSpPr/>
          <p:nvPr/>
        </p:nvSpPr>
        <p:spPr>
          <a:xfrm rot="19852430">
            <a:off x="9646346" y="527365"/>
            <a:ext cx="2321285" cy="1587761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hape 232">
            <a:extLst>
              <a:ext uri="{FF2B5EF4-FFF2-40B4-BE49-F238E27FC236}">
                <a16:creationId xmlns:a16="http://schemas.microsoft.com/office/drawing/2014/main" id="{62342DB6-54BC-4556-B648-D8E3D3C9A351}"/>
              </a:ext>
            </a:extLst>
          </p:cNvPr>
          <p:cNvSpPr/>
          <p:nvPr/>
        </p:nvSpPr>
        <p:spPr>
          <a:xfrm rot="20747395">
            <a:off x="484365" y="2252730"/>
            <a:ext cx="1251784" cy="1555417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Shape 226">
            <a:extLst>
              <a:ext uri="{FF2B5EF4-FFF2-40B4-BE49-F238E27FC236}">
                <a16:creationId xmlns:a16="http://schemas.microsoft.com/office/drawing/2014/main" id="{3443AF3C-8E21-4466-A704-45490CCFE0BA}"/>
              </a:ext>
            </a:extLst>
          </p:cNvPr>
          <p:cNvSpPr/>
          <p:nvPr/>
        </p:nvSpPr>
        <p:spPr>
          <a:xfrm rot="680382">
            <a:off x="10686333" y="4599191"/>
            <a:ext cx="999907" cy="1848781"/>
          </a:xfrm>
          <a:custGeom>
            <a:avLst/>
            <a:gdLst/>
            <a:ahLst/>
            <a:cxnLst/>
            <a:rect l="0" t="0" r="0" b="0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8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 rot="161682">
            <a:off x="1128186" y="906382"/>
            <a:ext cx="6585281" cy="1013517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sz="6400" dirty="0"/>
              <a:t>Precisa de Ajuda?</a:t>
            </a:r>
            <a:endParaRPr lang="en" sz="6400" dirty="0"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4302200" y="2752473"/>
            <a:ext cx="6862901" cy="2837323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>
              <a:buNone/>
            </a:pPr>
            <a:r>
              <a:rPr lang="pt-PT" sz="2400" dirty="0"/>
              <a:t>Tem alguma questão? Surgiu um problema relacionado com o uso seguro da Internet?</a:t>
            </a:r>
          </a:p>
          <a:p>
            <a:pPr algn="ctr">
              <a:buNone/>
            </a:pPr>
            <a:endParaRPr lang="pt-PT" sz="2400" dirty="0"/>
          </a:p>
          <a:p>
            <a:pPr lvl="0" algn="ctr">
              <a:buNone/>
            </a:pPr>
            <a:r>
              <a:rPr lang="pt-PT" sz="2400" dirty="0"/>
              <a:t>A </a:t>
            </a:r>
            <a:r>
              <a:rPr lang="pt-PT" sz="2400" dirty="0">
                <a:solidFill>
                  <a:schemeClr val="accent4"/>
                </a:solidFill>
              </a:rPr>
              <a:t>Linha Internet Segura </a:t>
            </a:r>
            <a:r>
              <a:rPr lang="pt-PT" sz="2400" dirty="0"/>
              <a:t>está a </a:t>
            </a:r>
          </a:p>
          <a:p>
            <a:pPr lvl="0" algn="ctr">
              <a:buNone/>
            </a:pPr>
            <a:r>
              <a:rPr lang="pt-PT" sz="2400" dirty="0"/>
              <a:t>um clique de distância!</a:t>
            </a:r>
          </a:p>
          <a:p>
            <a:pPr algn="ctr">
              <a:buNone/>
            </a:pPr>
            <a:endParaRPr lang="pt-PT" sz="2400" dirty="0"/>
          </a:p>
          <a:p>
            <a:pPr algn="ctr">
              <a:buNone/>
            </a:pPr>
            <a:r>
              <a:rPr lang="pt-PT" sz="1867" dirty="0"/>
              <a:t>Número gratuito: </a:t>
            </a:r>
            <a:r>
              <a:rPr lang="pt-PT" sz="2400" dirty="0">
                <a:solidFill>
                  <a:schemeClr val="accent4"/>
                </a:solidFill>
              </a:rPr>
              <a:t>800 21 90 90</a:t>
            </a:r>
          </a:p>
          <a:p>
            <a:pPr algn="ctr">
              <a:buNone/>
            </a:pPr>
            <a:r>
              <a:rPr lang="pt-PT" sz="1867" dirty="0">
                <a:solidFill>
                  <a:schemeClr val="tx1"/>
                </a:solidFill>
              </a:rPr>
              <a:t>Email: </a:t>
            </a:r>
            <a:r>
              <a:rPr lang="pt-PT" sz="2400" dirty="0">
                <a:solidFill>
                  <a:schemeClr val="accent4"/>
                </a:solidFill>
              </a:rPr>
              <a:t>linhainternetsegura@internetsegura.pt</a:t>
            </a:r>
            <a:endParaRPr lang="en" sz="2400" dirty="0">
              <a:solidFill>
                <a:schemeClr val="accent4"/>
              </a:solidFill>
            </a:endParaRPr>
          </a:p>
        </p:txBody>
      </p:sp>
      <p:pic>
        <p:nvPicPr>
          <p:cNvPr id="136" name="Shape 136" descr="1.jpg"/>
          <p:cNvPicPr preferRelativeResize="0"/>
          <p:nvPr/>
        </p:nvPicPr>
        <p:blipFill rotWithShape="1">
          <a:blip r:embed="rId3">
            <a:alphaModFix/>
          </a:blip>
          <a:srcRect l="5608" r="38142"/>
          <a:stretch/>
        </p:blipFill>
        <p:spPr>
          <a:xfrm>
            <a:off x="875456" y="2485441"/>
            <a:ext cx="3367633" cy="3367632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Picture 13" descr="Linha Internet Segura&#10;800 21 90 90&#10;linhainternetsegura@internetsegura.pt">
            <a:hlinkClick r:id="rId4"/>
            <a:extLst>
              <a:ext uri="{FF2B5EF4-FFF2-40B4-BE49-F238E27FC236}">
                <a16:creationId xmlns:a16="http://schemas.microsoft.com/office/drawing/2014/main" id="{20008D9E-3502-4318-BC16-9CCB0D314E3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77" y="1268205"/>
            <a:ext cx="3919548" cy="1356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0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B70610DE-72B2-4C4F-9970-63E7E48E5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98"/>
          <a:stretch/>
        </p:blipFill>
        <p:spPr>
          <a:xfrm>
            <a:off x="8293499" y="2388031"/>
            <a:ext cx="2400000" cy="265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2043">
            <a:off x="1301681" y="726895"/>
            <a:ext cx="9373171" cy="1013517"/>
          </a:xfrm>
        </p:spPr>
        <p:txBody>
          <a:bodyPr/>
          <a:lstStyle/>
          <a:p>
            <a:r>
              <a:rPr lang="pt-PT" dirty="0"/>
              <a:t>Mantenha-se atento e acompanhe o CIS em: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ECDE832-42F4-4E8D-B34A-E48EED06A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4"/>
          <a:stretch/>
        </p:blipFill>
        <p:spPr>
          <a:xfrm>
            <a:off x="4869769" y="2388031"/>
            <a:ext cx="2400000" cy="265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35">
            <a:hlinkClick r:id="rId4"/>
            <a:extLst>
              <a:ext uri="{FF2B5EF4-FFF2-40B4-BE49-F238E27FC236}">
                <a16:creationId xmlns:a16="http://schemas.microsoft.com/office/drawing/2014/main" id="{73121353-0938-4020-A46E-3EAB1EF4F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346" y="1779815"/>
            <a:ext cx="466772" cy="513579"/>
          </a:xfrm>
          <a:prstGeom prst="roundRect">
            <a:avLst>
              <a:gd name="adj" fmla="val 28899"/>
            </a:avLst>
          </a:prstGeom>
        </p:spPr>
      </p:pic>
      <p:pic>
        <p:nvPicPr>
          <p:cNvPr id="11" name="Picture 14" descr="https://c2.staticflickr.com/6/5287/5247057984_d560bd7c58_b.jpg">
            <a:hlinkClick r:id="rId6"/>
            <a:extLst>
              <a:ext uri="{FF2B5EF4-FFF2-40B4-BE49-F238E27FC236}">
                <a16:creationId xmlns:a16="http://schemas.microsoft.com/office/drawing/2014/main" id="{34049308-29E5-4950-BE9B-9A1BB90E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076" y="1776296"/>
            <a:ext cx="464697" cy="513579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160909F-63D3-4704-A792-EDF000107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041" y="2388033"/>
            <a:ext cx="2400000" cy="2656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hape 2156">
            <a:extLst>
              <a:ext uri="{FF2B5EF4-FFF2-40B4-BE49-F238E27FC236}">
                <a16:creationId xmlns:a16="http://schemas.microsoft.com/office/drawing/2014/main" id="{65A0F463-98AF-4391-9F2F-29CED94A9A6D}"/>
              </a:ext>
            </a:extLst>
          </p:cNvPr>
          <p:cNvSpPr/>
          <p:nvPr/>
        </p:nvSpPr>
        <p:spPr>
          <a:xfrm>
            <a:off x="2412654" y="1779815"/>
            <a:ext cx="466772" cy="513579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419797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endParaRPr sz="2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3557942-590D-4C29-BE24-8B27100C4533}"/>
              </a:ext>
            </a:extLst>
          </p:cNvPr>
          <p:cNvSpPr/>
          <p:nvPr/>
        </p:nvSpPr>
        <p:spPr>
          <a:xfrm>
            <a:off x="2004975" y="5111134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2400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Website</a:t>
            </a:r>
            <a:endParaRPr lang="pt-PT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738C8BC-928A-4218-8063-40DEE8A30C83}"/>
              </a:ext>
            </a:extLst>
          </p:cNvPr>
          <p:cNvSpPr/>
          <p:nvPr/>
        </p:nvSpPr>
        <p:spPr>
          <a:xfrm>
            <a:off x="5327200" y="5111134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2400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Facebook</a:t>
            </a:r>
            <a:endParaRPr lang="pt-PT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54D7A6C-6624-472F-8369-644C78B7CC2A}"/>
              </a:ext>
            </a:extLst>
          </p:cNvPr>
          <p:cNvSpPr/>
          <p:nvPr/>
        </p:nvSpPr>
        <p:spPr>
          <a:xfrm>
            <a:off x="8827290" y="5111134"/>
            <a:ext cx="1332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2400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Youtube</a:t>
            </a:r>
            <a:endParaRPr lang="pt-PT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0D936BB-2003-4525-9F24-749C5B55811E}"/>
              </a:ext>
            </a:extLst>
          </p:cNvPr>
          <p:cNvSpPr/>
          <p:nvPr/>
        </p:nvSpPr>
        <p:spPr>
          <a:xfrm>
            <a:off x="1848385" y="5587014"/>
            <a:ext cx="1595309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1467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internetsegura.pt</a:t>
            </a:r>
            <a:endParaRPr lang="pt-PT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834C4EC-DD86-4CB0-9865-5D9142A2B41C}"/>
              </a:ext>
            </a:extLst>
          </p:cNvPr>
          <p:cNvSpPr/>
          <p:nvPr/>
        </p:nvSpPr>
        <p:spPr>
          <a:xfrm>
            <a:off x="4655731" y="5587014"/>
            <a:ext cx="2820003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1467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facebook.com/internetsegura.pt</a:t>
            </a:r>
            <a:endParaRPr lang="pt-PT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5DBEA51-AB95-48E7-970A-FEE7E81CA05C}"/>
              </a:ext>
            </a:extLst>
          </p:cNvPr>
          <p:cNvSpPr/>
          <p:nvPr/>
        </p:nvSpPr>
        <p:spPr>
          <a:xfrm>
            <a:off x="8107482" y="5587014"/>
            <a:ext cx="2755883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1467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youtube.com/</a:t>
            </a:r>
            <a:r>
              <a:rPr lang="pt-PT" sz="1467" kern="0" dirty="0" err="1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PTinternetsegura</a:t>
            </a:r>
            <a:endParaRPr lang="pt-PT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2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2043">
            <a:off x="1528207" y="598060"/>
            <a:ext cx="9373171" cy="1013517"/>
          </a:xfrm>
        </p:spPr>
        <p:txBody>
          <a:bodyPr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Conheça alguns dos Melhores trabalhos </a:t>
            </a:r>
            <a:br>
              <a:rPr lang="pt-PT" dirty="0"/>
            </a:br>
            <a:r>
              <a:rPr lang="pt-PT" dirty="0"/>
              <a:t>Do passatempo “aceita o Desafio 2018!”</a:t>
            </a:r>
          </a:p>
        </p:txBody>
      </p:sp>
      <p:pic>
        <p:nvPicPr>
          <p:cNvPr id="32" name="Imagem 31" descr="Participação de Luísa Custódio">
            <a:hlinkClick r:id="rId2"/>
            <a:extLst>
              <a:ext uri="{FF2B5EF4-FFF2-40B4-BE49-F238E27FC236}">
                <a16:creationId xmlns:a16="http://schemas.microsoft.com/office/drawing/2014/main" id="{FF260A0F-C45C-43EA-84F8-49E99538E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72" y="3494432"/>
            <a:ext cx="1544453" cy="1536325"/>
          </a:xfrm>
          <a:prstGeom prst="rect">
            <a:avLst/>
          </a:prstGeom>
        </p:spPr>
      </p:pic>
      <p:pic>
        <p:nvPicPr>
          <p:cNvPr id="66" name="Imagem 65" descr="Participação de Beatriz Garcês">
            <a:hlinkClick r:id="rId4"/>
            <a:extLst>
              <a:ext uri="{FF2B5EF4-FFF2-40B4-BE49-F238E27FC236}">
                <a16:creationId xmlns:a16="http://schemas.microsoft.com/office/drawing/2014/main" id="{9962F1DA-2348-4AEB-B8A1-884FD3749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800" y="1827243"/>
            <a:ext cx="1536325" cy="1536325"/>
          </a:xfrm>
          <a:prstGeom prst="rect">
            <a:avLst/>
          </a:prstGeom>
        </p:spPr>
      </p:pic>
      <p:pic>
        <p:nvPicPr>
          <p:cNvPr id="67" name="Imagem 66" descr="Participação de Lara Magalhães">
            <a:hlinkClick r:id="rId6"/>
            <a:extLst>
              <a:ext uri="{FF2B5EF4-FFF2-40B4-BE49-F238E27FC236}">
                <a16:creationId xmlns:a16="http://schemas.microsoft.com/office/drawing/2014/main" id="{42788356-EA42-44C2-88D1-DE6F6909C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950" y="3494432"/>
            <a:ext cx="1536325" cy="1536325"/>
          </a:xfrm>
          <a:prstGeom prst="rect">
            <a:avLst/>
          </a:prstGeom>
        </p:spPr>
      </p:pic>
      <p:pic>
        <p:nvPicPr>
          <p:cNvPr id="68" name="Imagem 67" descr="Participação de Márcio Santiago">
            <a:hlinkClick r:id="rId8"/>
            <a:extLst>
              <a:ext uri="{FF2B5EF4-FFF2-40B4-BE49-F238E27FC236}">
                <a16:creationId xmlns:a16="http://schemas.microsoft.com/office/drawing/2014/main" id="{852EA8C9-2214-463E-A8AE-F740FB756B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498" y="3494432"/>
            <a:ext cx="1536325" cy="1536325"/>
          </a:xfrm>
          <a:prstGeom prst="rect">
            <a:avLst/>
          </a:prstGeom>
        </p:spPr>
      </p:pic>
      <p:pic>
        <p:nvPicPr>
          <p:cNvPr id="69" name="Imagem 68" descr="Participação de Carolina Mira">
            <a:hlinkClick r:id="rId10"/>
            <a:extLst>
              <a:ext uri="{FF2B5EF4-FFF2-40B4-BE49-F238E27FC236}">
                <a16:creationId xmlns:a16="http://schemas.microsoft.com/office/drawing/2014/main" id="{6E80AFFA-8CD1-4F17-B9D3-06A257F1D1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3523" y="1827243"/>
            <a:ext cx="1536325" cy="1536325"/>
          </a:xfrm>
          <a:prstGeom prst="rect">
            <a:avLst/>
          </a:prstGeom>
        </p:spPr>
      </p:pic>
      <p:pic>
        <p:nvPicPr>
          <p:cNvPr id="70" name="Imagem 69" descr="Participação de Anastasia Sirbu">
            <a:hlinkClick r:id="rId12"/>
            <a:extLst>
              <a:ext uri="{FF2B5EF4-FFF2-40B4-BE49-F238E27FC236}">
                <a16:creationId xmlns:a16="http://schemas.microsoft.com/office/drawing/2014/main" id="{D3A70B1F-6EAD-4AEF-8049-0507A7DD34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950" y="1827243"/>
            <a:ext cx="1544453" cy="1536325"/>
          </a:xfrm>
          <a:prstGeom prst="rect">
            <a:avLst/>
          </a:prstGeom>
        </p:spPr>
      </p:pic>
      <p:pic>
        <p:nvPicPr>
          <p:cNvPr id="71" name="Imagem 70" descr="Participação de Luís Farias">
            <a:hlinkClick r:id="rId14"/>
            <a:extLst>
              <a:ext uri="{FF2B5EF4-FFF2-40B4-BE49-F238E27FC236}">
                <a16:creationId xmlns:a16="http://schemas.microsoft.com/office/drawing/2014/main" id="{FE368780-7D06-404F-91B4-CF64BF2229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5047" y="3494432"/>
            <a:ext cx="1544453" cy="1536325"/>
          </a:xfrm>
          <a:prstGeom prst="rect">
            <a:avLst/>
          </a:prstGeom>
        </p:spPr>
      </p:pic>
      <p:pic>
        <p:nvPicPr>
          <p:cNvPr id="72" name="Imagem 71" descr="Participação de Francisco Laranjeiro">
            <a:hlinkClick r:id="rId16"/>
            <a:extLst>
              <a:ext uri="{FF2B5EF4-FFF2-40B4-BE49-F238E27FC236}">
                <a16:creationId xmlns:a16="http://schemas.microsoft.com/office/drawing/2014/main" id="{478EF0D5-1DA6-4E29-B8F8-7D761E9AC8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62246" y="1827243"/>
            <a:ext cx="1536325" cy="1536325"/>
          </a:xfrm>
          <a:prstGeom prst="rect">
            <a:avLst/>
          </a:prstGeom>
        </p:spPr>
      </p:pic>
      <p:pic>
        <p:nvPicPr>
          <p:cNvPr id="73" name="Imagem 72" descr="Participação de Francisco Mesquita">
            <a:hlinkClick r:id="rId18"/>
            <a:extLst>
              <a:ext uri="{FF2B5EF4-FFF2-40B4-BE49-F238E27FC236}">
                <a16:creationId xmlns:a16="http://schemas.microsoft.com/office/drawing/2014/main" id="{247CCA10-EC6C-4268-8CD2-5E1D1884F9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40968" y="1827243"/>
            <a:ext cx="1536325" cy="1536325"/>
          </a:xfrm>
          <a:prstGeom prst="rect">
            <a:avLst/>
          </a:prstGeom>
        </p:spPr>
      </p:pic>
      <p:pic>
        <p:nvPicPr>
          <p:cNvPr id="74" name="Imagem 73" descr="Participação de Jéssica Magalhães">
            <a:hlinkClick r:id="rId20"/>
            <a:extLst>
              <a:ext uri="{FF2B5EF4-FFF2-40B4-BE49-F238E27FC236}">
                <a16:creationId xmlns:a16="http://schemas.microsoft.com/office/drawing/2014/main" id="{1F27DEAE-6587-4B48-97E6-8F77E6274B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19694" y="1827243"/>
            <a:ext cx="1536325" cy="1536325"/>
          </a:xfrm>
          <a:prstGeom prst="rect">
            <a:avLst/>
          </a:prstGeom>
        </p:spPr>
      </p:pic>
      <p:pic>
        <p:nvPicPr>
          <p:cNvPr id="76" name="Imagem 75" descr="Participação de Marta Diogo">
            <a:hlinkClick r:id="rId22"/>
            <a:extLst>
              <a:ext uri="{FF2B5EF4-FFF2-40B4-BE49-F238E27FC236}">
                <a16:creationId xmlns:a16="http://schemas.microsoft.com/office/drawing/2014/main" id="{759D40AC-D086-485A-8F66-A5B6ED83B69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42595" y="3494432"/>
            <a:ext cx="1536325" cy="1536325"/>
          </a:xfrm>
          <a:prstGeom prst="rect">
            <a:avLst/>
          </a:prstGeom>
        </p:spPr>
      </p:pic>
      <p:pic>
        <p:nvPicPr>
          <p:cNvPr id="77" name="Imagem 76" descr="Participação de Raquel Clemente">
            <a:hlinkClick r:id="rId24"/>
            <a:extLst>
              <a:ext uri="{FF2B5EF4-FFF2-40B4-BE49-F238E27FC236}">
                <a16:creationId xmlns:a16="http://schemas.microsoft.com/office/drawing/2014/main" id="{16F7AA06-2DF5-4C02-BB2B-25279E7F0AA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19694" y="3494432"/>
            <a:ext cx="1536325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ctrTitle" idx="4294967295"/>
          </p:nvPr>
        </p:nvSpPr>
        <p:spPr>
          <a:xfrm>
            <a:off x="508000" y="3294867"/>
            <a:ext cx="63696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pt-PT" sz="12800" dirty="0">
                <a:solidFill>
                  <a:srgbClr val="FFC000"/>
                </a:solidFill>
              </a:rPr>
              <a:t>Obrigado</a:t>
            </a:r>
            <a:r>
              <a:rPr lang="en" sz="12800" dirty="0">
                <a:solidFill>
                  <a:srgbClr val="FFC000"/>
                </a:solidFill>
              </a:rPr>
              <a:t>!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subTitle" idx="4294967295"/>
          </p:nvPr>
        </p:nvSpPr>
        <p:spPr>
          <a:xfrm>
            <a:off x="508000" y="4395825"/>
            <a:ext cx="11176000" cy="909601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PT" sz="2400" b="1" dirty="0">
                <a:solidFill>
                  <a:srgbClr val="FFFFFF"/>
                </a:solidFill>
              </a:rPr>
              <a:t>Alguma questão</a:t>
            </a:r>
            <a:r>
              <a:rPr lang="en" sz="2400" b="1" dirty="0">
                <a:solidFill>
                  <a:srgbClr val="FFFFFF"/>
                </a:solidFill>
              </a:rPr>
              <a:t>?</a:t>
            </a:r>
          </a:p>
          <a:p>
            <a:pPr>
              <a:spcBef>
                <a:spcPts val="0"/>
              </a:spcBef>
              <a:buSzPct val="61111"/>
              <a:buNone/>
            </a:pPr>
            <a:r>
              <a:rPr lang="pt-PT" sz="2400" dirty="0">
                <a:solidFill>
                  <a:srgbClr val="FFFFFF"/>
                </a:solidFill>
              </a:rPr>
              <a:t>Fale connosco em </a:t>
            </a:r>
            <a:r>
              <a:rPr lang="pt-PT" sz="2400" dirty="0">
                <a:solidFill>
                  <a:srgbClr val="00B0F0"/>
                </a:solidFill>
              </a:rPr>
              <a:t>internetsegura@fct.pt</a:t>
            </a:r>
          </a:p>
        </p:txBody>
      </p:sp>
      <p:sp>
        <p:nvSpPr>
          <p:cNvPr id="248" name="Shape 248"/>
          <p:cNvSpPr/>
          <p:nvPr/>
        </p:nvSpPr>
        <p:spPr>
          <a:xfrm>
            <a:off x="6781181" y="417735"/>
            <a:ext cx="1855672" cy="1948000"/>
          </a:xfrm>
          <a:prstGeom prst="wedgeEllipseCallout">
            <a:avLst>
              <a:gd name="adj1" fmla="val -95109"/>
              <a:gd name="adj2" fmla="val 69208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CBB3D1-DA8E-4016-8099-0706A71DF8AB}"/>
              </a:ext>
            </a:extLst>
          </p:cNvPr>
          <p:cNvSpPr/>
          <p:nvPr/>
        </p:nvSpPr>
        <p:spPr>
          <a:xfrm rot="20845343">
            <a:off x="6771101" y="426331"/>
            <a:ext cx="1875835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ct val="25000"/>
            </a:pPr>
            <a:r>
              <a:rPr lang="en" sz="9600" kern="0" dirty="0">
                <a:solidFill>
                  <a:srgbClr val="57A7B5"/>
                </a:solidFill>
                <a:latin typeface="Arial"/>
                <a:cs typeface="Arial"/>
                <a:sym typeface="Arial"/>
              </a:rPr>
              <a:t>😉</a:t>
            </a:r>
          </a:p>
        </p:txBody>
      </p:sp>
      <p:pic>
        <p:nvPicPr>
          <p:cNvPr id="4" name="Imagem 3" descr="Imagem de um formulário com o titulo &quot;Ajude-nos a melhorar! Avalie este recurso!&quot; ">
            <a:hlinkClick r:id="rId3"/>
            <a:extLst>
              <a:ext uri="{FF2B5EF4-FFF2-40B4-BE49-F238E27FC236}">
                <a16:creationId xmlns:a16="http://schemas.microsoft.com/office/drawing/2014/main" id="{787BA500-280E-4473-A579-5E32E7763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2564">
            <a:off x="8361792" y="2347102"/>
            <a:ext cx="3584112" cy="3441933"/>
          </a:xfrm>
          <a:prstGeom prst="rect">
            <a:avLst/>
          </a:prstGeom>
        </p:spPr>
      </p:pic>
      <p:pic>
        <p:nvPicPr>
          <p:cNvPr id="6" name="Imagem 5" descr="Logotipo Internet Segura">
            <a:hlinkClick r:id="rId5"/>
            <a:extLst>
              <a:ext uri="{FF2B5EF4-FFF2-40B4-BE49-F238E27FC236}">
                <a16:creationId xmlns:a16="http://schemas.microsoft.com/office/drawing/2014/main" id="{790AE8A4-3175-435F-A868-F4B68D0E0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704" y="180210"/>
            <a:ext cx="2868704" cy="1211525"/>
          </a:xfrm>
          <a:prstGeom prst="roundRect">
            <a:avLst>
              <a:gd name="adj" fmla="val 17095"/>
            </a:avLst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4B4E872-2454-4D6B-8A9F-E0B3E49646CA}"/>
              </a:ext>
            </a:extLst>
          </p:cNvPr>
          <p:cNvSpPr/>
          <p:nvPr/>
        </p:nvSpPr>
        <p:spPr>
          <a:xfrm>
            <a:off x="508000" y="5538233"/>
            <a:ext cx="60960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Equipa CIS/FCT</a:t>
            </a:r>
          </a:p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Ana, Luísa, Pedro e Sofia</a:t>
            </a:r>
          </a:p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Se está a ler ou a ouvir isto, parabéns!</a:t>
            </a:r>
          </a:p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Descobriu o nosso segredo. Vai contar a alguém?😉</a:t>
            </a:r>
          </a:p>
        </p:txBody>
      </p:sp>
    </p:spTree>
    <p:extLst>
      <p:ext uri="{BB962C8B-B14F-4D97-AF65-F5344CB8AC3E}">
        <p14:creationId xmlns:p14="http://schemas.microsoft.com/office/powerpoint/2010/main" val="36870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Sabes quem somos?</a:t>
            </a:r>
          </a:p>
        </p:txBody>
      </p:sp>
      <p:grpSp>
        <p:nvGrpSpPr>
          <p:cNvPr id="9" name="Group 27">
            <a:extLst>
              <a:ext uri="{FF2B5EF4-FFF2-40B4-BE49-F238E27FC236}">
                <a16:creationId xmlns:a16="http://schemas.microsoft.com/office/drawing/2014/main" id="{A54BFBB6-2CD2-4783-94A5-BFC5F63F97D8}"/>
              </a:ext>
            </a:extLst>
          </p:cNvPr>
          <p:cNvGrpSpPr/>
          <p:nvPr/>
        </p:nvGrpSpPr>
        <p:grpSpPr>
          <a:xfrm>
            <a:off x="1139130" y="4948373"/>
            <a:ext cx="9661047" cy="1023395"/>
            <a:chOff x="99420" y="6210735"/>
            <a:chExt cx="5066683" cy="5306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D11904-809A-4C72-9589-54BA64A72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23985" y="6309183"/>
              <a:ext cx="1042118" cy="33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pedro.marques\OneDrive\FCT\Internet Segura\Imagens\Consórcio\Microsoft.jpg">
              <a:extLst>
                <a:ext uri="{FF2B5EF4-FFF2-40B4-BE49-F238E27FC236}">
                  <a16:creationId xmlns:a16="http://schemas.microsoft.com/office/drawing/2014/main" id="{DE653465-3E84-4084-BD86-7E840E20C2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3" t="25387" r="9453" b="25387"/>
            <a:stretch/>
          </p:blipFill>
          <p:spPr bwMode="auto">
            <a:xfrm>
              <a:off x="2757072" y="6342304"/>
              <a:ext cx="1201814" cy="267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Users\pedro.marques\OneDrive\FCT\Internet Segura\Imagens\Consórcio\DGE.jpg">
              <a:extLst>
                <a:ext uri="{FF2B5EF4-FFF2-40B4-BE49-F238E27FC236}">
                  <a16:creationId xmlns:a16="http://schemas.microsoft.com/office/drawing/2014/main" id="{40A38328-0C10-40BB-ACC8-7297F35B2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450" y="6229537"/>
              <a:ext cx="691292" cy="493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E323A1F1-3F46-4E72-87C9-F04F1F434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420" y="6237900"/>
              <a:ext cx="1107847" cy="458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C:\Users\pedro.marques\OneDrive\FCT\Internet Segura\Imagens\Consórcio\IPDJ.jpg">
              <a:extLst>
                <a:ext uri="{FF2B5EF4-FFF2-40B4-BE49-F238E27FC236}">
                  <a16:creationId xmlns:a16="http://schemas.microsoft.com/office/drawing/2014/main" id="{4AA1B00D-1673-40C7-AFA8-E0843859A1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6" r="8216"/>
            <a:stretch/>
          </p:blipFill>
          <p:spPr bwMode="auto">
            <a:xfrm>
              <a:off x="2164199" y="6210735"/>
              <a:ext cx="443442" cy="53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Shape 194">
            <a:extLst>
              <a:ext uri="{FF2B5EF4-FFF2-40B4-BE49-F238E27FC236}">
                <a16:creationId xmlns:a16="http://schemas.microsoft.com/office/drawing/2014/main" id="{9026DD75-4A4D-40AB-8F74-D68223C996D5}"/>
              </a:ext>
            </a:extLst>
          </p:cNvPr>
          <p:cNvSpPr/>
          <p:nvPr/>
        </p:nvSpPr>
        <p:spPr>
          <a:xfrm rot="21320510">
            <a:off x="1095943" y="3099915"/>
            <a:ext cx="3009559" cy="1359036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 defTabSz="1219170"/>
            <a:r>
              <a:rPr lang="pt-PT" sz="2133" kern="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Nascemos em 2007</a:t>
            </a:r>
            <a:endParaRPr lang="en" sz="2133" kern="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6" name="Shape 195">
            <a:extLst>
              <a:ext uri="{FF2B5EF4-FFF2-40B4-BE49-F238E27FC236}">
                <a16:creationId xmlns:a16="http://schemas.microsoft.com/office/drawing/2014/main" id="{22245AF9-523D-4EA1-8089-361CC67B4205}"/>
              </a:ext>
            </a:extLst>
          </p:cNvPr>
          <p:cNvSpPr/>
          <p:nvPr/>
        </p:nvSpPr>
        <p:spPr>
          <a:xfrm rot="21320698">
            <a:off x="3897841" y="2824437"/>
            <a:ext cx="3539372" cy="1359036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 defTabSz="1219170"/>
            <a:r>
              <a:rPr lang="pt-PT" sz="2133" kern="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Somos um conjunto de entidades</a:t>
            </a:r>
            <a:endParaRPr lang="en" sz="2133" kern="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7" name="Shape 196">
            <a:extLst>
              <a:ext uri="{FF2B5EF4-FFF2-40B4-BE49-F238E27FC236}">
                <a16:creationId xmlns:a16="http://schemas.microsoft.com/office/drawing/2014/main" id="{21788BFE-1121-4EA3-9E30-A155F6E47396}"/>
              </a:ext>
            </a:extLst>
          </p:cNvPr>
          <p:cNvSpPr/>
          <p:nvPr/>
        </p:nvSpPr>
        <p:spPr>
          <a:xfrm rot="21320698">
            <a:off x="7230531" y="2565287"/>
            <a:ext cx="3699815" cy="1359036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 defTabSz="1219170"/>
            <a:r>
              <a:rPr lang="pt-PT" sz="2133" kern="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Somos apoiados pela Comissão Europeia</a:t>
            </a:r>
            <a:endParaRPr lang="en" sz="2133" kern="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182627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nossa missão?</a:t>
            </a:r>
          </a:p>
        </p:txBody>
      </p:sp>
      <p:pic>
        <p:nvPicPr>
          <p:cNvPr id="3" name="Shape 77">
            <a:extLst>
              <a:ext uri="{FF2B5EF4-FFF2-40B4-BE49-F238E27FC236}">
                <a16:creationId xmlns:a16="http://schemas.microsoft.com/office/drawing/2014/main" id="{E2E787FE-079B-411D-AD93-1E1ED4F8A538}"/>
              </a:ext>
            </a:extLst>
          </p:cNvPr>
          <p:cNvPicPr preferRelativeResize="0"/>
          <p:nvPr/>
        </p:nvPicPr>
        <p:blipFill rotWithShape="1">
          <a:blip r:embed="rId2"/>
          <a:srcRect l="50710" t="6743" r="25149" b="49246"/>
          <a:stretch/>
        </p:blipFill>
        <p:spPr>
          <a:xfrm>
            <a:off x="9325445" y="117976"/>
            <a:ext cx="2490216" cy="2552073"/>
          </a:xfrm>
          <a:prstGeom prst="wedgeEllipseCallout">
            <a:avLst>
              <a:gd name="adj1" fmla="val 2974"/>
              <a:gd name="adj2" fmla="val 5838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Shape 76">
            <a:extLst>
              <a:ext uri="{FF2B5EF4-FFF2-40B4-BE49-F238E27FC236}">
                <a16:creationId xmlns:a16="http://schemas.microsoft.com/office/drawing/2014/main" id="{07B2BD8C-CD6A-4EA0-A995-603CA46AC47E}"/>
              </a:ext>
            </a:extLst>
          </p:cNvPr>
          <p:cNvSpPr txBox="1">
            <a:spLocks/>
          </p:cNvSpPr>
          <p:nvPr/>
        </p:nvSpPr>
        <p:spPr>
          <a:xfrm>
            <a:off x="1344505" y="2253578"/>
            <a:ext cx="8894083" cy="249572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Queremos ajudar as pessoas a estarem mais seguras na Internet e a saberem utilizar esta ferramenta de forma mais responsável e consciente.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Para isso promovemos a aprendizagem e a procura de informação.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Além disso, estamos atentos aos conteúdos ilegais que circulam na Internet e cooperamos para a sua remoção rápida!</a:t>
            </a:r>
            <a:endParaRPr lang="en" sz="24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Os serviços do Centro Internet Segura</a:t>
            </a:r>
          </a:p>
        </p:txBody>
      </p:sp>
      <p:grpSp>
        <p:nvGrpSpPr>
          <p:cNvPr id="3" name="Group 19">
            <a:extLst>
              <a:ext uri="{FF2B5EF4-FFF2-40B4-BE49-F238E27FC236}">
                <a16:creationId xmlns:a16="http://schemas.microsoft.com/office/drawing/2014/main" id="{1E208E10-676F-4EC8-9AD3-4BC2608D4A76}"/>
              </a:ext>
            </a:extLst>
          </p:cNvPr>
          <p:cNvGrpSpPr/>
          <p:nvPr/>
        </p:nvGrpSpPr>
        <p:grpSpPr>
          <a:xfrm>
            <a:off x="1422624" y="2609153"/>
            <a:ext cx="2821579" cy="2208731"/>
            <a:chOff x="8425542" y="769601"/>
            <a:chExt cx="2821578" cy="2208730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746654DB-8084-4429-B59D-93A3F91C050B}"/>
                </a:ext>
              </a:extLst>
            </p:cNvPr>
            <p:cNvSpPr/>
            <p:nvPr/>
          </p:nvSpPr>
          <p:spPr>
            <a:xfrm>
              <a:off x="8425542" y="769601"/>
              <a:ext cx="2821578" cy="2208730"/>
            </a:xfrm>
            <a:prstGeom prst="roundRect">
              <a:avLst>
                <a:gd name="adj" fmla="val 892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grpSp>
          <p:nvGrpSpPr>
            <p:cNvPr id="5" name="Group 15">
              <a:extLst>
                <a:ext uri="{FF2B5EF4-FFF2-40B4-BE49-F238E27FC236}">
                  <a16:creationId xmlns:a16="http://schemas.microsoft.com/office/drawing/2014/main" id="{0AD19E28-823E-4786-8ED1-C826EB210C70}"/>
                </a:ext>
              </a:extLst>
            </p:cNvPr>
            <p:cNvGrpSpPr/>
            <p:nvPr/>
          </p:nvGrpSpPr>
          <p:grpSpPr>
            <a:xfrm>
              <a:off x="8528141" y="940849"/>
              <a:ext cx="2616380" cy="1866234"/>
              <a:chOff x="8266292" y="608958"/>
              <a:chExt cx="3111458" cy="2219368"/>
            </a:xfrm>
          </p:grpSpPr>
          <p:pic>
            <p:nvPicPr>
              <p:cNvPr id="6" name="Picture 4" descr="Logotipo Internet Segura">
                <a:hlinkClick r:id="rId2"/>
                <a:extLst>
                  <a:ext uri="{FF2B5EF4-FFF2-40B4-BE49-F238E27FC236}">
                    <a16:creationId xmlns:a16="http://schemas.microsoft.com/office/drawing/2014/main" id="{03427010-2B3A-418B-9B6C-6B7E95C499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9" t="6976" r="2195" b="7768"/>
              <a:stretch/>
            </p:blipFill>
            <p:spPr bwMode="auto">
              <a:xfrm>
                <a:off x="8266292" y="608958"/>
                <a:ext cx="3111458" cy="10075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Imagem 7" descr="Logotipo SeguraNet">
                <a:hlinkClick r:id="rId4"/>
                <a:extLst>
                  <a:ext uri="{FF2B5EF4-FFF2-40B4-BE49-F238E27FC236}">
                    <a16:creationId xmlns:a16="http://schemas.microsoft.com/office/drawing/2014/main" id="{5051C383-415E-4C47-90C2-C8B855EF23C0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8546" y="1743336"/>
                <a:ext cx="2426949" cy="10849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3" name="Shape 76">
            <a:extLst>
              <a:ext uri="{FF2B5EF4-FFF2-40B4-BE49-F238E27FC236}">
                <a16:creationId xmlns:a16="http://schemas.microsoft.com/office/drawing/2014/main" id="{BF01E0E1-A53F-42D9-879A-A7E7670DDEB6}"/>
              </a:ext>
            </a:extLst>
          </p:cNvPr>
          <p:cNvSpPr txBox="1">
            <a:spLocks/>
          </p:cNvSpPr>
          <p:nvPr/>
        </p:nvSpPr>
        <p:spPr>
          <a:xfrm>
            <a:off x="1572978" y="4752763"/>
            <a:ext cx="2520869" cy="76047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667" kern="0" dirty="0">
                <a:solidFill>
                  <a:srgbClr val="000000"/>
                </a:solidFill>
              </a:rPr>
              <a:t>As nossas equipas de </a:t>
            </a:r>
            <a:r>
              <a:rPr lang="pt-PT" sz="2667" kern="0" dirty="0">
                <a:solidFill>
                  <a:srgbClr val="49AE48"/>
                </a:solidFill>
              </a:rPr>
              <a:t>sensibilização</a:t>
            </a:r>
            <a:endParaRPr lang="en" sz="2667" kern="0" dirty="0">
              <a:solidFill>
                <a:srgbClr val="49AE48"/>
              </a:solidFill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2BE837A-3F05-4387-BF7D-CC05480ABCEE}"/>
              </a:ext>
            </a:extLst>
          </p:cNvPr>
          <p:cNvGrpSpPr/>
          <p:nvPr/>
        </p:nvGrpSpPr>
        <p:grpSpPr>
          <a:xfrm>
            <a:off x="4720488" y="2647927"/>
            <a:ext cx="3600360" cy="1264691"/>
            <a:chOff x="3693069" y="2151299"/>
            <a:chExt cx="2700270" cy="948518"/>
          </a:xfrm>
        </p:grpSpPr>
        <p:sp>
          <p:nvSpPr>
            <p:cNvPr id="9" name="Rounded Rectangle 17">
              <a:extLst>
                <a:ext uri="{FF2B5EF4-FFF2-40B4-BE49-F238E27FC236}">
                  <a16:creationId xmlns:a16="http://schemas.microsoft.com/office/drawing/2014/main" id="{2860EE30-86A2-42BB-B351-90CDF5865E38}"/>
                </a:ext>
              </a:extLst>
            </p:cNvPr>
            <p:cNvSpPr/>
            <p:nvPr/>
          </p:nvSpPr>
          <p:spPr>
            <a:xfrm>
              <a:off x="3693069" y="2151299"/>
              <a:ext cx="2700270" cy="948518"/>
            </a:xfrm>
            <a:prstGeom prst="roundRect">
              <a:avLst>
                <a:gd name="adj" fmla="val 892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pic>
          <p:nvPicPr>
            <p:cNvPr id="14" name="Picture 13" descr="Logotipo Linha Internet Segura&#10;800 21 90 90&#10;linhainternetsegura@internetsegura.pt">
              <a:hlinkClick r:id="rId6"/>
              <a:extLst>
                <a:ext uri="{FF2B5EF4-FFF2-40B4-BE49-F238E27FC236}">
                  <a16:creationId xmlns:a16="http://schemas.microsoft.com/office/drawing/2014/main" id="{FA6D3F50-54CA-4EF9-BDBF-FA51F7F782CE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488" y="2219845"/>
              <a:ext cx="2491433" cy="811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20">
            <a:extLst>
              <a:ext uri="{FF2B5EF4-FFF2-40B4-BE49-F238E27FC236}">
                <a16:creationId xmlns:a16="http://schemas.microsoft.com/office/drawing/2014/main" id="{6F3ADDB6-3F16-4B81-9C3C-9751CB7D34C5}"/>
              </a:ext>
            </a:extLst>
          </p:cNvPr>
          <p:cNvGrpSpPr/>
          <p:nvPr/>
        </p:nvGrpSpPr>
        <p:grpSpPr>
          <a:xfrm>
            <a:off x="4720488" y="4456921"/>
            <a:ext cx="3600360" cy="1267072"/>
            <a:chOff x="8007531" y="5034344"/>
            <a:chExt cx="3657600" cy="1287216"/>
          </a:xfrm>
        </p:grpSpPr>
        <p:sp>
          <p:nvSpPr>
            <p:cNvPr id="16" name="Rounded Rectangle 17">
              <a:extLst>
                <a:ext uri="{FF2B5EF4-FFF2-40B4-BE49-F238E27FC236}">
                  <a16:creationId xmlns:a16="http://schemas.microsoft.com/office/drawing/2014/main" id="{1C31D4ED-F8E6-420A-8122-DBD7DF21E5A7}"/>
                </a:ext>
              </a:extLst>
            </p:cNvPr>
            <p:cNvSpPr/>
            <p:nvPr/>
          </p:nvSpPr>
          <p:spPr>
            <a:xfrm>
              <a:off x="8007531" y="5034344"/>
              <a:ext cx="3657600" cy="1287216"/>
            </a:xfrm>
            <a:prstGeom prst="roundRect">
              <a:avLst>
                <a:gd name="adj" fmla="val 892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pic>
          <p:nvPicPr>
            <p:cNvPr id="17" name="Picture 14" descr="Linha Alerta&#10;800 200 212&#10;report@linhaalerta.internetsegura.pt">
              <a:hlinkClick r:id="rId8"/>
              <a:extLst>
                <a:ext uri="{FF2B5EF4-FFF2-40B4-BE49-F238E27FC236}">
                  <a16:creationId xmlns:a16="http://schemas.microsoft.com/office/drawing/2014/main" id="{4F145B0F-045E-4645-9515-0E9D1B6C7A56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1066" y="5213225"/>
              <a:ext cx="3321911" cy="9284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Shape 76">
            <a:extLst>
              <a:ext uri="{FF2B5EF4-FFF2-40B4-BE49-F238E27FC236}">
                <a16:creationId xmlns:a16="http://schemas.microsoft.com/office/drawing/2014/main" id="{5DDE13DA-61C0-475B-9665-ED903F4D2C83}"/>
              </a:ext>
            </a:extLst>
          </p:cNvPr>
          <p:cNvSpPr txBox="1">
            <a:spLocks/>
          </p:cNvSpPr>
          <p:nvPr/>
        </p:nvSpPr>
        <p:spPr>
          <a:xfrm>
            <a:off x="8320848" y="2780402"/>
            <a:ext cx="2520869" cy="76047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667" kern="0" dirty="0">
                <a:solidFill>
                  <a:srgbClr val="000000"/>
                </a:solidFill>
              </a:rPr>
              <a:t>A nossa linha de </a:t>
            </a:r>
            <a:r>
              <a:rPr lang="pt-PT" sz="2667" kern="0" dirty="0">
                <a:solidFill>
                  <a:srgbClr val="488780"/>
                </a:solidFill>
              </a:rPr>
              <a:t>informação</a:t>
            </a:r>
            <a:endParaRPr lang="en" sz="2667" kern="0" dirty="0">
              <a:solidFill>
                <a:srgbClr val="488780"/>
              </a:solidFill>
            </a:endParaRPr>
          </a:p>
        </p:txBody>
      </p:sp>
      <p:sp>
        <p:nvSpPr>
          <p:cNvPr id="20" name="Shape 76">
            <a:extLst>
              <a:ext uri="{FF2B5EF4-FFF2-40B4-BE49-F238E27FC236}">
                <a16:creationId xmlns:a16="http://schemas.microsoft.com/office/drawing/2014/main" id="{FEF36477-F5BA-445E-B5F2-F6F7064F2991}"/>
              </a:ext>
            </a:extLst>
          </p:cNvPr>
          <p:cNvSpPr txBox="1">
            <a:spLocks/>
          </p:cNvSpPr>
          <p:nvPr/>
        </p:nvSpPr>
        <p:spPr>
          <a:xfrm>
            <a:off x="8320848" y="4621437"/>
            <a:ext cx="2520869" cy="76047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667" kern="0" dirty="0">
                <a:solidFill>
                  <a:srgbClr val="000000"/>
                </a:solidFill>
              </a:rPr>
              <a:t>A nossa linha de </a:t>
            </a:r>
            <a:r>
              <a:rPr lang="pt-PT" sz="2667" kern="0" dirty="0">
                <a:solidFill>
                  <a:srgbClr val="963334"/>
                </a:solidFill>
              </a:rPr>
              <a:t>denúncia</a:t>
            </a:r>
            <a:endParaRPr lang="en" sz="2667" kern="0" dirty="0">
              <a:solidFill>
                <a:srgbClr val="963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rede Europeia</a:t>
            </a:r>
          </a:p>
        </p:txBody>
      </p:sp>
      <p:sp>
        <p:nvSpPr>
          <p:cNvPr id="3" name="Shape 76">
            <a:extLst>
              <a:ext uri="{FF2B5EF4-FFF2-40B4-BE49-F238E27FC236}">
                <a16:creationId xmlns:a16="http://schemas.microsoft.com/office/drawing/2014/main" id="{BA65501E-5795-469C-AAE2-4270AA7F96F7}"/>
              </a:ext>
            </a:extLst>
          </p:cNvPr>
          <p:cNvSpPr txBox="1">
            <a:spLocks/>
          </p:cNvSpPr>
          <p:nvPr/>
        </p:nvSpPr>
        <p:spPr>
          <a:xfrm>
            <a:off x="1105408" y="2670049"/>
            <a:ext cx="9981185" cy="249572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Para conseguirmos chegar a mais pessoas e mais longe, o CIS trabalha em cooperação com mais de 30 Centros em toda a Europa, que juntos, formam a Rede </a:t>
            </a:r>
            <a:r>
              <a:rPr lang="pt-PT" sz="2400" kern="0" dirty="0" err="1">
                <a:solidFill>
                  <a:srgbClr val="000000"/>
                </a:solidFill>
              </a:rPr>
              <a:t>Insafe</a:t>
            </a:r>
            <a:r>
              <a:rPr lang="pt-PT" sz="2400" kern="0" dirty="0">
                <a:solidFill>
                  <a:srgbClr val="000000"/>
                </a:solidFill>
              </a:rPr>
              <a:t> e </a:t>
            </a:r>
            <a:r>
              <a:rPr lang="pt-PT" sz="2400" kern="0" dirty="0" err="1">
                <a:solidFill>
                  <a:srgbClr val="000000"/>
                </a:solidFill>
              </a:rPr>
              <a:t>Inhope</a:t>
            </a:r>
            <a:r>
              <a:rPr lang="pt-PT" sz="2400" kern="0" dirty="0">
                <a:solidFill>
                  <a:srgbClr val="000000"/>
                </a:solidFill>
              </a:rPr>
              <a:t>!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Esta rede tem um banco de recursos, desde imagens, vídeos e atividades de grande qualidade, que podem ser utilizados e adaptados para a nossa língua! Visita-o em </a:t>
            </a:r>
            <a:r>
              <a:rPr lang="pt-PT" sz="2400" kern="0" dirty="0">
                <a:solidFill>
                  <a:srgbClr val="000000"/>
                </a:solidFill>
                <a:hlinkClick r:id="rId2"/>
              </a:rPr>
              <a:t>www.betterinternetforkids.eu</a:t>
            </a:r>
            <a:r>
              <a:rPr lang="pt-PT" sz="2400" kern="0" dirty="0">
                <a:solidFill>
                  <a:srgbClr val="000000"/>
                </a:solidFill>
              </a:rPr>
              <a:t>.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pedro.marques\Desktop\europe.png">
            <a:extLst>
              <a:ext uri="{FF2B5EF4-FFF2-40B4-BE49-F238E27FC236}">
                <a16:creationId xmlns:a16="http://schemas.microsoft.com/office/drawing/2014/main" id="{96A0C25D-B7E1-4C5B-921E-2CDC1C1B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60" y="465759"/>
            <a:ext cx="2656296" cy="1968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pedro.marques\OneDrive\FCT\Internet Segura\Imagens\Consórcio\Inhope InSafe.png">
            <a:extLst>
              <a:ext uri="{FF2B5EF4-FFF2-40B4-BE49-F238E27FC236}">
                <a16:creationId xmlns:a16="http://schemas.microsoft.com/office/drawing/2014/main" id="{ADE5E384-D734-4F40-8043-39CB04694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45" y="406331"/>
            <a:ext cx="1758520" cy="10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1">
            <a:hlinkClick r:id="rId5"/>
            <a:extLst>
              <a:ext uri="{FF2B5EF4-FFF2-40B4-BE49-F238E27FC236}">
                <a16:creationId xmlns:a16="http://schemas.microsoft.com/office/drawing/2014/main" id="{497DAAED-64F5-4209-820C-E3D8B2E83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5530" y="406331"/>
            <a:ext cx="2423437" cy="1881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75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1729">
            <a:off x="1301680" y="934758"/>
            <a:ext cx="9373171" cy="1013517"/>
          </a:xfrm>
        </p:spPr>
        <p:txBody>
          <a:bodyPr/>
          <a:lstStyle/>
          <a:p>
            <a:r>
              <a:rPr lang="pt-PT" dirty="0"/>
              <a:t>Sabes o que é o Dia da Internet mais Segura?</a:t>
            </a:r>
          </a:p>
        </p:txBody>
      </p:sp>
      <p:sp>
        <p:nvSpPr>
          <p:cNvPr id="3" name="Shape 76">
            <a:extLst>
              <a:ext uri="{FF2B5EF4-FFF2-40B4-BE49-F238E27FC236}">
                <a16:creationId xmlns:a16="http://schemas.microsoft.com/office/drawing/2014/main" id="{57AF6BA2-6F9D-4E20-8329-DACED5C1A345}"/>
              </a:ext>
            </a:extLst>
          </p:cNvPr>
          <p:cNvSpPr txBox="1">
            <a:spLocks/>
          </p:cNvSpPr>
          <p:nvPr/>
        </p:nvSpPr>
        <p:spPr>
          <a:xfrm>
            <a:off x="1344505" y="2253578"/>
            <a:ext cx="8894083" cy="249572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O dia da Internet mais Segura celebra-se todas as segundas terças-feiras do mês de fevereiro. Por isso, este ano, celebramos no dia 6 de fevereiro.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Esta celebração surgiu pela primeira vez em 2004 e hoje em dia, já envolve mais de 130 países.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Neste dia, alertamos todas as pessoas para várias questões relativas a uma utilização mais segura e informada da Internet.</a:t>
            </a:r>
            <a:endParaRPr lang="en" sz="2400" kern="0" dirty="0">
              <a:solidFill>
                <a:srgbClr val="000000"/>
              </a:solidFill>
            </a:endParaRPr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09CC9CA1-81F8-4EAE-99D0-823830BE1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0" t="10079" r="48235" b="10079"/>
          <a:stretch/>
        </p:blipFill>
        <p:spPr>
          <a:xfrm>
            <a:off x="9935111" y="512269"/>
            <a:ext cx="1681331" cy="1655843"/>
          </a:xfrm>
          <a:prstGeom prst="round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507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1.</a:t>
            </a:r>
          </a:p>
          <a:p>
            <a:r>
              <a:rPr lang="pt-PT" dirty="0"/>
              <a:t>Passwords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dirty="0"/>
              <a:t>(palavras-passe,</a:t>
            </a:r>
          </a:p>
          <a:p>
            <a:r>
              <a:rPr lang="pt-PT" dirty="0"/>
              <a:t> ou palavras-chave)</a:t>
            </a:r>
          </a:p>
          <a:p>
            <a:r>
              <a:rPr lang="pt-PT" dirty="0"/>
              <a:t>Aprende a criar </a:t>
            </a:r>
          </a:p>
          <a:p>
            <a:r>
              <a:rPr lang="pt-PT" dirty="0"/>
              <a:t>e a guardar uma!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326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1024</Words>
  <Application>Microsoft Office PowerPoint</Application>
  <PresentationFormat>Ecrã Panorâmico</PresentationFormat>
  <Paragraphs>172</Paragraphs>
  <Slides>37</Slides>
  <Notes>19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37</vt:i4>
      </vt:variant>
    </vt:vector>
  </HeadingPairs>
  <TitlesOfParts>
    <vt:vector size="45" baseType="lpstr">
      <vt:lpstr>Arial</vt:lpstr>
      <vt:lpstr>Bangers</vt:lpstr>
      <vt:lpstr>Calibri</vt:lpstr>
      <vt:lpstr>Calibri Light</vt:lpstr>
      <vt:lpstr>Open Sans</vt:lpstr>
      <vt:lpstr>Sniglet</vt:lpstr>
      <vt:lpstr>Tema do Office</vt:lpstr>
      <vt:lpstr>Jachimo template</vt:lpstr>
      <vt:lpstr>Apresentação do PowerPoint</vt:lpstr>
      <vt:lpstr>Apresentação do PowerPoint</vt:lpstr>
      <vt:lpstr>Olá!</vt:lpstr>
      <vt:lpstr>Sabes quem somos?</vt:lpstr>
      <vt:lpstr>A nossa missão?</vt:lpstr>
      <vt:lpstr>Os serviços do Centro Internet Segura</vt:lpstr>
      <vt:lpstr>A rede Europeia</vt:lpstr>
      <vt:lpstr>Sabes o que é o Dia da Internet mais Segura?</vt:lpstr>
      <vt:lpstr>1. Passwords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 Regras de Segurança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Nem tudo o que está na Internet é verdade!</vt:lpstr>
      <vt:lpstr>3. Cyberbullying</vt:lpstr>
      <vt:lpstr>Apresentação do PowerPoint</vt:lpstr>
      <vt:lpstr>Apresentação do PowerPoint</vt:lpstr>
      <vt:lpstr>4. Jogos Online</vt:lpstr>
      <vt:lpstr>Apresentação do PowerPoint</vt:lpstr>
      <vt:lpstr>Apresentação do PowerPoint</vt:lpstr>
      <vt:lpstr>Apresentação do PowerPoint</vt:lpstr>
      <vt:lpstr>Apresentação do PowerPoint</vt:lpstr>
      <vt:lpstr>Dúvidas?</vt:lpstr>
      <vt:lpstr>A tecnologia, não  é boa, não é má  e também  não é neutra</vt:lpstr>
      <vt:lpstr>Precisa de Ajuda?</vt:lpstr>
      <vt:lpstr>Mantenha-se atento e acompanhe o CIS em:</vt:lpstr>
      <vt:lpstr>Conheça alguns dos Melhores trabalhos  Do passatempo “aceita o Desafio 2018!”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Marques</dc:creator>
  <cp:lastModifiedBy>Sofia Rasgado</cp:lastModifiedBy>
  <cp:revision>3</cp:revision>
  <dcterms:created xsi:type="dcterms:W3CDTF">2018-03-01T10:11:22Z</dcterms:created>
  <dcterms:modified xsi:type="dcterms:W3CDTF">2019-12-17T18:06:26Z</dcterms:modified>
</cp:coreProperties>
</file>